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21.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23.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6.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7.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notesSlides/notesSlide28.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9.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0.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1.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2.xml" ContentType="application/vnd.openxmlformats-officedocument.presentationml.notesSlide+xml"/>
  <Override PartName="/ppt/charts/chart55.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6.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7.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8.xml" ContentType="application/vnd.openxmlformats-officedocument.presentationml.notesSlide+xml"/>
  <Override PartName="/ppt/charts/chart62.xml" ContentType="application/vnd.openxmlformats-officedocument.drawingml.chart+xml"/>
  <Override PartName="/ppt/notesSlides/notesSlide39.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40.xml" ContentType="application/vnd.openxmlformats-officedocument.presentationml.notesSlide+xml"/>
  <Override PartName="/ppt/charts/chart65.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66.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67.xml" ContentType="application/vnd.openxmlformats-officedocument.drawingml.chart+xml"/>
  <Override PartName="/ppt/notesSlides/notesSlide45.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6.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7.xml" ContentType="application/vnd.openxmlformats-officedocument.presentationml.notesSlide+xml"/>
  <Override PartName="/ppt/charts/chart72.xml" ContentType="application/vnd.openxmlformats-officedocument.drawingml.chart+xml"/>
  <Override PartName="/ppt/notesSlides/notesSlide48.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9.xml" ContentType="application/vnd.openxmlformats-officedocument.presentationml.notesSlide+xml"/>
  <Override PartName="/ppt/charts/chart75.xml" ContentType="application/vnd.openxmlformats-officedocument.drawingml.chart+xml"/>
  <Override PartName="/ppt/notesSlides/notesSlide50.xml" ContentType="application/vnd.openxmlformats-officedocument.presentationml.notesSlide+xml"/>
  <Override PartName="/ppt/charts/chart76.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4"/>
  </p:notesMasterIdLst>
  <p:handoutMasterIdLst>
    <p:handoutMasterId r:id="rId75"/>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968" r:id="rId27"/>
    <p:sldId id="1630" r:id="rId28"/>
    <p:sldId id="1746" r:id="rId29"/>
    <p:sldId id="1841" r:id="rId30"/>
    <p:sldId id="1631" r:id="rId31"/>
    <p:sldId id="1748" r:id="rId32"/>
    <p:sldId id="1632" r:id="rId33"/>
    <p:sldId id="1749" r:id="rId34"/>
    <p:sldId id="1768" r:id="rId35"/>
    <p:sldId id="1769" r:id="rId36"/>
    <p:sldId id="1770" r:id="rId37"/>
    <p:sldId id="1771" r:id="rId38"/>
    <p:sldId id="1842" r:id="rId39"/>
    <p:sldId id="1772" r:id="rId40"/>
    <p:sldId id="1773" r:id="rId41"/>
    <p:sldId id="1774" r:id="rId42"/>
    <p:sldId id="1775" r:id="rId43"/>
    <p:sldId id="1844" r:id="rId44"/>
    <p:sldId id="1845" r:id="rId45"/>
    <p:sldId id="1846" r:id="rId46"/>
    <p:sldId id="1847" r:id="rId47"/>
    <p:sldId id="1616" r:id="rId48"/>
    <p:sldId id="1817" r:id="rId49"/>
    <p:sldId id="1921" r:id="rId50"/>
    <p:sldId id="1923" r:id="rId51"/>
    <p:sldId id="1924" r:id="rId52"/>
    <p:sldId id="1969" r:id="rId53"/>
    <p:sldId id="1925" r:id="rId54"/>
    <p:sldId id="1970" r:id="rId55"/>
    <p:sldId id="1926" r:id="rId56"/>
    <p:sldId id="1940" r:id="rId57"/>
    <p:sldId id="1929" r:id="rId58"/>
    <p:sldId id="1930" r:id="rId59"/>
    <p:sldId id="1932" r:id="rId60"/>
    <p:sldId id="1933" r:id="rId61"/>
    <p:sldId id="1935" r:id="rId62"/>
    <p:sldId id="1936" r:id="rId63"/>
    <p:sldId id="1937" r:id="rId64"/>
    <p:sldId id="1938" r:id="rId65"/>
    <p:sldId id="1617" r:id="rId66"/>
    <p:sldId id="1820" r:id="rId67"/>
    <p:sldId id="1618" r:id="rId68"/>
    <p:sldId id="1821" r:id="rId69"/>
    <p:sldId id="1819" r:id="rId70"/>
    <p:sldId id="1822" r:id="rId71"/>
    <p:sldId id="1696" r:id="rId72"/>
    <p:sldId id="161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guide id="4" orient="horz" pos="16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C289B148-69CD-F408-ABD0-570112907BB6}" name="Nicola Lawson" initials="NL" userId="S::Nicola.Lawson@cqc.org.uk::54ea8d3a-df9c-4289-9af4-54e9202d4ea8" providerId="AD"/>
  <p188:author id="{175DE54D-B071-8829-1CBE-DDE26626C8D9}" name="James, Alice" initials="AJ" userId="S::alice.james@cqc.org.uk::957c40c3-74fc-4387-b314-23310550a198" providerId="AD"/>
  <p188:author id="{F5254F77-C5AC-F9CB-37B0-EE61F29EF697}" name="Chris Laws" initials="CL" userId="S::Chris.Laws@surveycoordination.com::661b02b2-841c-4d08-a2de-8ae9f1c1cadb" providerId="AD"/>
  <p188:author id="{2A247F89-00B1-9D16-6730-B1B987D764C2}" name="Giorgia Dimiccoli" initials="GD" userId="S::Giorgia.Dimiccoli@pickereurope.ac.uk::2fffb91b-ffc2-41b3-8f3d-74d2d2ce32f9" providerId="AD"/>
  <p188:author id="{CACFB889-A907-AAC1-EA10-354E61830DD7}" name="Rupert Brice" initials="RB" userId="S::Rupert.Brice@pickereurope.ac.uk::e7b4ee25-0084-428a-9820-8e2985d3ec0b"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8BA7"/>
    <a:srgbClr val="746280"/>
    <a:srgbClr val="6D276A"/>
    <a:srgbClr val="6B2768"/>
    <a:srgbClr val="D9D9D9"/>
    <a:srgbClr val="756382"/>
    <a:srgbClr val="FFFFFF"/>
    <a:srgbClr val="2F469C"/>
    <a:srgbClr val="EDEDE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96126" autoAdjust="0"/>
  </p:normalViewPr>
  <p:slideViewPr>
    <p:cSldViewPr snapToGrid="0">
      <p:cViewPr varScale="1">
        <p:scale>
          <a:sx n="88" d="100"/>
          <a:sy n="88" d="100"/>
        </p:scale>
        <p:origin x="389" y="67"/>
      </p:cViewPr>
      <p:guideLst>
        <p:guide orient="horz" pos="663"/>
        <p:guide pos="3863"/>
        <p:guide orient="horz" pos="1593"/>
        <p:guide orient="horz" pos="1638"/>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4.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4.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8.xml"/><Relationship Id="rId1" Type="http://schemas.microsoft.com/office/2011/relationships/chartStyle" Target="style8.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4.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9.xml"/><Relationship Id="rId1" Type="http://schemas.microsoft.com/office/2011/relationships/chartStyle" Target="style9.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4.png"/></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0.xml"/><Relationship Id="rId1" Type="http://schemas.microsoft.com/office/2011/relationships/chartStyle" Target="style10.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1.xml"/><Relationship Id="rId1" Type="http://schemas.microsoft.com/office/2011/relationships/chartStyle" Target="style11.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2.xml"/><Relationship Id="rId1" Type="http://schemas.microsoft.com/office/2011/relationships/chartStyle" Target="style12.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4.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3.xml"/><Relationship Id="rId1" Type="http://schemas.microsoft.com/office/2011/relationships/chartStyle" Target="style13.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4.png"/></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4.xml"/><Relationship Id="rId1" Type="http://schemas.microsoft.com/office/2011/relationships/chartStyle" Target="style1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4.png"/></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15.xml"/><Relationship Id="rId1" Type="http://schemas.microsoft.com/office/2011/relationships/chartStyle" Target="style15.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73040181361080025"/>
          <c:h val="0.52156270701423946"/>
        </c:manualLayout>
      </c:layout>
      <c:barChart>
        <c:barDir val="bar"/>
        <c:grouping val="clustered"/>
        <c:varyColors val="0"/>
        <c:ser>
          <c:idx val="0"/>
          <c:order val="0"/>
          <c:spPr>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tx>
                <c:rich>
                  <a:bodyPr rot="0" vertOverflow="overflow" horzOverflow="overflow" wrap="square" lIns="39600" tIns="19050" rIns="39600" bIns="19050" anchor="ctr">
                    <a:spAutoFit/>
                  </a:bodyPr>
                  <a:lstStyle/>
                  <a:p>
                    <a:pPr>
                      <a:defRPr sz="1100" b="1" baseline="0">
                        <a:solidFill>
                          <a:schemeClr val="tx1"/>
                        </a:solidFill>
                        <a:latin typeface="Arial" panose="020B0604020202020204" pitchFamily="34" charset="0"/>
                        <a:cs typeface="Arial" panose="020B0604020202020204" pitchFamily="34" charset="0"/>
                      </a:defRPr>
                    </a:pPr>
                    <a:fld id="{6EBC5181-5B89-424A-B185-7835245F0C91}" type="VALUE">
                      <a:rPr lang="en-US" dirty="0">
                        <a:solidFill>
                          <a:schemeClr val="tx1"/>
                        </a:solidFill>
                      </a:rPr>
                      <a:pPr>
                        <a:defRPr sz="1100" b="1" baseline="0">
                          <a:solidFill>
                            <a:schemeClr val="tx1"/>
                          </a:solidFill>
                          <a:latin typeface="Arial" panose="020B0604020202020204" pitchFamily="34" charset="0"/>
                          <a:cs typeface="Arial" panose="020B0604020202020204" pitchFamily="34" charset="0"/>
                        </a:defRPr>
                      </a:pPr>
                      <a:t>[VALUE]</a:t>
                    </a:fld>
                    <a:endParaRPr lang="en-GB"/>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15:dlblFieldTable/>
                  <c15:showDataLabelsRange val="0"/>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0.29341317365269459</c:v>
                </c:pt>
                <c:pt idx="1">
                  <c:v>0.70658682634730541</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15"/>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spPr>
          <a:ln>
            <a:noFill/>
          </a:ln>
        </c:spPr>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Sheet1!$D$2:$D$48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0-A943-4DE4-A3E6-0A499306855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Sheet1!$E$2:$E$48</c:f>
              <c:numCache>
                <c:formatCode>General</c:formatCode>
                <c:ptCount val="47"/>
                <c:pt idx="0">
                  <c:v>5.9715636474181402</c:v>
                </c:pt>
                <c:pt idx="1">
                  <c:v>6.0463773498926141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1-A943-4DE4-A3E6-0A499306855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Sheet1!$F$2:$F$48</c:f>
              <c:numCache>
                <c:formatCode>General</c:formatCode>
                <c:ptCount val="47"/>
                <c:pt idx="0">
                  <c:v>#N/A</c:v>
                </c:pt>
                <c:pt idx="1">
                  <c:v>#N/A</c:v>
                </c:pt>
                <c:pt idx="2">
                  <c:v>6.1889908906363758</c:v>
                </c:pt>
                <c:pt idx="3">
                  <c:v>6.2104465076523052</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2-A943-4DE4-A3E6-0A4993068555}"/>
            </c:ext>
          </c:extLst>
        </c:ser>
        <c:ser>
          <c:idx val="3"/>
          <c:order val="3"/>
          <c:tx>
            <c:strRef>
              <c:f>Sheet1!$G$1</c:f>
              <c:strCache>
                <c:ptCount val="1"/>
                <c:pt idx="0">
                  <c:v>About the same</c:v>
                </c:pt>
              </c:strCache>
            </c:strRef>
          </c:tx>
          <c:spPr>
            <a:solidFill>
              <a:srgbClr val="D9D9D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Sheet1!$G$2:$G$48</c:f>
              <c:numCache>
                <c:formatCode>General</c:formatCode>
                <c:ptCount val="47"/>
                <c:pt idx="0">
                  <c:v>#N/A</c:v>
                </c:pt>
                <c:pt idx="1">
                  <c:v>#N/A</c:v>
                </c:pt>
                <c:pt idx="2">
                  <c:v>#N/A</c:v>
                </c:pt>
                <c:pt idx="3">
                  <c:v>#N/A</c:v>
                </c:pt>
                <c:pt idx="4">
                  <c:v>6.2647595329374202</c:v>
                </c:pt>
                <c:pt idx="5">
                  <c:v>6.3084081204641684</c:v>
                </c:pt>
                <c:pt idx="6">
                  <c:v>6.3104318683171128</c:v>
                </c:pt>
                <c:pt idx="7">
                  <c:v>6.3880005525026604</c:v>
                </c:pt>
                <c:pt idx="8">
                  <c:v>6.3987888638951738</c:v>
                </c:pt>
                <c:pt idx="9">
                  <c:v>6.4244209857390988</c:v>
                </c:pt>
                <c:pt idx="10">
                  <c:v>6.4517629295660521</c:v>
                </c:pt>
                <c:pt idx="11">
                  <c:v>6.4531850450114074</c:v>
                </c:pt>
                <c:pt idx="12">
                  <c:v>6.512747860102861</c:v>
                </c:pt>
                <c:pt idx="13">
                  <c:v>6.5128297896835141</c:v>
                </c:pt>
                <c:pt idx="14">
                  <c:v>6.5604653752526243</c:v>
                </c:pt>
                <c:pt idx="15">
                  <c:v>6.5976183504138506</c:v>
                </c:pt>
                <c:pt idx="16">
                  <c:v>6.6008785186871251</c:v>
                </c:pt>
                <c:pt idx="17">
                  <c:v>6.6249218333341737</c:v>
                </c:pt>
                <c:pt idx="18">
                  <c:v>6.6435505045327208</c:v>
                </c:pt>
                <c:pt idx="19">
                  <c:v>6.681026826484409</c:v>
                </c:pt>
                <c:pt idx="20">
                  <c:v>6.6873315752776463</c:v>
                </c:pt>
                <c:pt idx="21">
                  <c:v>6.6917225645287894</c:v>
                </c:pt>
                <c:pt idx="22">
                  <c:v>6.7044857295824984</c:v>
                </c:pt>
                <c:pt idx="23">
                  <c:v>6.7198033131604706</c:v>
                </c:pt>
                <c:pt idx="24">
                  <c:v>6.7244912793223204</c:v>
                </c:pt>
                <c:pt idx="25">
                  <c:v>6.7807253774066751</c:v>
                </c:pt>
                <c:pt idx="26">
                  <c:v>6.798639919347778</c:v>
                </c:pt>
                <c:pt idx="27">
                  <c:v>6.8188210843564239</c:v>
                </c:pt>
                <c:pt idx="28">
                  <c:v>6.8306191437484456</c:v>
                </c:pt>
                <c:pt idx="29">
                  <c:v>6.8389567984994688</c:v>
                </c:pt>
                <c:pt idx="30">
                  <c:v>6.8987294960061512</c:v>
                </c:pt>
                <c:pt idx="31">
                  <c:v>6.9385703690501082</c:v>
                </c:pt>
                <c:pt idx="32">
                  <c:v>6.9676393074763663</c:v>
                </c:pt>
                <c:pt idx="33">
                  <c:v>7.0138518710274749</c:v>
                </c:pt>
                <c:pt idx="34">
                  <c:v>7.0563134596952812</c:v>
                </c:pt>
                <c:pt idx="35">
                  <c:v>7.0574584761417771</c:v>
                </c:pt>
                <c:pt idx="36">
                  <c:v>7.0810346045679573</c:v>
                </c:pt>
                <c:pt idx="37">
                  <c:v>7.0817735549613952</c:v>
                </c:pt>
                <c:pt idx="38">
                  <c:v>7.1259456439715612</c:v>
                </c:pt>
                <c:pt idx="39">
                  <c:v>7.1343745299333587</c:v>
                </c:pt>
                <c:pt idx="40">
                  <c:v>7.1699695646705726</c:v>
                </c:pt>
                <c:pt idx="41">
                  <c:v>7.1920053362411416</c:v>
                </c:pt>
                <c:pt idx="42">
                  <c:v>7.2253580163241518</c:v>
                </c:pt>
                <c:pt idx="43">
                  <c:v>7.2620369174271779</c:v>
                </c:pt>
                <c:pt idx="44">
                  <c:v>#N/A</c:v>
                </c:pt>
                <c:pt idx="45">
                  <c:v>#N/A</c:v>
                </c:pt>
                <c:pt idx="46">
                  <c:v>#N/A</c:v>
                </c:pt>
              </c:numCache>
            </c:numRef>
          </c:val>
          <c:extLst>
            <c:ext xmlns:c16="http://schemas.microsoft.com/office/drawing/2014/chart" uri="{C3380CC4-5D6E-409C-BE32-E72D297353CC}">
              <c16:uniqueId val="{00000003-A943-4DE4-A3E6-0A499306855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Sheet1!$H$2:$H$48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7.3454583598265142</c:v>
                </c:pt>
                <c:pt idx="45">
                  <c:v>#N/A</c:v>
                </c:pt>
                <c:pt idx="46">
                  <c:v>#N/A</c:v>
                </c:pt>
              </c:numCache>
            </c:numRef>
          </c:val>
          <c:extLst>
            <c:ext xmlns:c16="http://schemas.microsoft.com/office/drawing/2014/chart" uri="{C3380CC4-5D6E-409C-BE32-E72D297353CC}">
              <c16:uniqueId val="{00000004-A943-4DE4-A3E6-0A499306855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Sheet1!$I$2:$I$48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7.4235019630422583</c:v>
                </c:pt>
                <c:pt idx="46">
                  <c:v>7.5314225578067902</c:v>
                </c:pt>
              </c:numCache>
            </c:numRef>
          </c:val>
          <c:extLst>
            <c:ext xmlns:c16="http://schemas.microsoft.com/office/drawing/2014/chart" uri="{C3380CC4-5D6E-409C-BE32-E72D297353CC}">
              <c16:uniqueId val="{00000005-A943-4DE4-A3E6-0A499306855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Sheet1!$J$2:$J$48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6-A943-4DE4-A3E6-0A4993068555}"/>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Sheet1!$K$2:$K$48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7-A943-4DE4-A3E6-0A4993068555}"/>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472902230354252"/>
          <c:w val="0.74050409342017565"/>
          <c:h val="0.585584895700103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2946448452460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5.3082906346281789</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2.1434184347629746</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6.1108653715634151</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6.3369644484468708</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5.9368381437749553</c:v>
                </c:pt>
                <c:pt idx="1">
                  <c:v>5.982956105347836</c:v>
                </c:pt>
                <c:pt idx="2">
                  <c:v>6.0498268072124803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6.1770025584299706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6.2089444484350862</c:v>
                </c:pt>
                <c:pt idx="5">
                  <c:v>6.2253495880288314</c:v>
                </c:pt>
                <c:pt idx="6">
                  <c:v>6.304289853647048</c:v>
                </c:pt>
                <c:pt idx="7">
                  <c:v>6.3182846137622741</c:v>
                </c:pt>
                <c:pt idx="8">
                  <c:v>6.3511645728853523</c:v>
                </c:pt>
                <c:pt idx="9">
                  <c:v>6.3532030748472437</c:v>
                </c:pt>
                <c:pt idx="10">
                  <c:v>6.3697605372032369</c:v>
                </c:pt>
                <c:pt idx="11">
                  <c:v>6.4050479919488161</c:v>
                </c:pt>
                <c:pt idx="12">
                  <c:v>6.4226792816949532</c:v>
                </c:pt>
                <c:pt idx="13">
                  <c:v>6.4303052044005904</c:v>
                </c:pt>
                <c:pt idx="14">
                  <c:v>6.4630268120860306</c:v>
                </c:pt>
                <c:pt idx="15">
                  <c:v>6.4652691300711469</c:v>
                </c:pt>
                <c:pt idx="16">
                  <c:v>6.497464975382818</c:v>
                </c:pt>
                <c:pt idx="17">
                  <c:v>6.513107631117351</c:v>
                </c:pt>
                <c:pt idx="18">
                  <c:v>6.5205244811712779</c:v>
                </c:pt>
                <c:pt idx="19">
                  <c:v>6.5324307933198567</c:v>
                </c:pt>
                <c:pt idx="20">
                  <c:v>6.548321921469479</c:v>
                </c:pt>
                <c:pt idx="21">
                  <c:v>6.5493681431005122</c:v>
                </c:pt>
                <c:pt idx="22">
                  <c:v>6.5512418407888289</c:v>
                </c:pt>
                <c:pt idx="23">
                  <c:v>6.5705207569652204</c:v>
                </c:pt>
                <c:pt idx="24">
                  <c:v>6.5775254268297134</c:v>
                </c:pt>
                <c:pt idx="25">
                  <c:v>6.5846413697113677</c:v>
                </c:pt>
                <c:pt idx="26">
                  <c:v>6.5919704791955089</c:v>
                </c:pt>
                <c:pt idx="27">
                  <c:v>6.5991880249302222</c:v>
                </c:pt>
                <c:pt idx="28">
                  <c:v>6.6054456245870146</c:v>
                </c:pt>
                <c:pt idx="29">
                  <c:v>6.6162498626274164</c:v>
                </c:pt>
                <c:pt idx="30">
                  <c:v>6.6172224554563952</c:v>
                </c:pt>
                <c:pt idx="31">
                  <c:v>6.6749747576623859</c:v>
                </c:pt>
                <c:pt idx="32">
                  <c:v>6.6931848191136991</c:v>
                </c:pt>
                <c:pt idx="33">
                  <c:v>6.7257348084299577</c:v>
                </c:pt>
                <c:pt idx="34">
                  <c:v>6.7723343262101352</c:v>
                </c:pt>
                <c:pt idx="35">
                  <c:v>6.77447902883097</c:v>
                </c:pt>
                <c:pt idx="36">
                  <c:v>6.7745928919464484</c:v>
                </c:pt>
                <c:pt idx="37">
                  <c:v>6.7964457804076366</c:v>
                </c:pt>
                <c:pt idx="38">
                  <c:v>6.8068132081497046</c:v>
                </c:pt>
                <c:pt idx="39">
                  <c:v>6.8477050583820427</c:v>
                </c:pt>
                <c:pt idx="40">
                  <c:v>6.8719024756850713</c:v>
                </c:pt>
                <c:pt idx="41">
                  <c:v>6.8754570007971338</c:v>
                </c:pt>
                <c:pt idx="42">
                  <c:v>6.8996001887460574</c:v>
                </c:pt>
                <c:pt idx="43">
                  <c:v>6.9499696210537012</c:v>
                </c:pt>
                <c:pt idx="44">
                  <c:v>6.9536202711685133</c:v>
                </c:pt>
                <c:pt idx="45">
                  <c:v>#N/A</c:v>
                </c:pt>
                <c:pt idx="46">
                  <c:v>#N/A</c:v>
                </c:pt>
                <c:pt idx="47">
                  <c:v>#N/A</c:v>
                </c:pt>
                <c:pt idx="48">
                  <c:v>#N/A</c:v>
                </c:pt>
                <c:pt idx="49">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7.1040571074663852</c:v>
                </c:pt>
                <c:pt idx="46">
                  <c:v>7.1338478327965289</c:v>
                </c:pt>
                <c:pt idx="47">
                  <c:v>7.1548389179217793</c:v>
                </c:pt>
                <c:pt idx="48">
                  <c:v>7.2811127161539488</c:v>
                </c:pt>
                <c:pt idx="49">
                  <c:v>#N/A</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7.3376922368516064</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5.982956105347836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383494478662471"/>
          <c:w val="0.74050409342017565"/>
          <c:h val="0.6465641025641025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5.9088722851236417</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0.11366881367161152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0.10212969682368644</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1.0662194890992467</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0.10212969682368644</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0.2563749802459343</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5.9928998648703828</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6.657780540168563</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855220441314444"/>
          <c:w val="0.74050409342017565"/>
          <c:h val="0.603553571428571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5.277674190227275</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4.4350695572667576E-2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0.12849182728095432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1.3414363764678559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0.12849182728095432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0.17930207235546369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5.7478812907426677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6.1212349013148248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8344174101553463"/>
          <c:w val="0.74050409342017565"/>
          <c:h val="0.584626436781609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6.2612237615466313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0.20551621018401978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0.10935903306138428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1.1416927297884047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0.10935903306138428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0.25338640949920421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6.5378074945413909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7.1469453696862377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176596281076871"/>
                  <c:y val="1.043988940596864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52741413236452361"/>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6.2388417940749941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0.1793665378367546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9.7281152271246008E-2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1.015601374521836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9.7281152271246008E-2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0.32591702766113961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6.2665426079189714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7.0232901714439127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589721102273329"/>
          <c:w val="0.73896405116966213"/>
          <c:h val="0.6209727517448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7.1264713202247627</c:v>
                </c:pt>
              </c:numCache>
            </c:numRef>
          </c:val>
          <c:extLst>
            <c:ext xmlns:c16="http://schemas.microsoft.com/office/drawing/2014/chart" uri="{C3380CC4-5D6E-409C-BE32-E72D297353CC}">
              <c16:uniqueId val="{00000000-983A-47DA-AFE6-D28C36A471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83A-47DA-AFE6-D28C36A471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0.17803850639554053</c:v>
                </c:pt>
              </c:numCache>
            </c:numRef>
          </c:val>
          <c:extLst>
            <c:ext xmlns:c16="http://schemas.microsoft.com/office/drawing/2014/chart" uri="{C3380CC4-5D6E-409C-BE32-E72D297353CC}">
              <c16:uniqueId val="{00000002-983A-47DA-AFE6-D28C36A471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0.11628605704111283</c:v>
                </c:pt>
              </c:numCache>
            </c:numRef>
          </c:val>
          <c:extLst>
            <c:ext xmlns:c16="http://schemas.microsoft.com/office/drawing/2014/chart" uri="{C3380CC4-5D6E-409C-BE32-E72D297353CC}">
              <c16:uniqueId val="{00000003-983A-47DA-AFE6-D28C36A471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1.2140098735609399</c:v>
                </c:pt>
              </c:numCache>
            </c:numRef>
          </c:val>
          <c:extLst>
            <c:ext xmlns:c16="http://schemas.microsoft.com/office/drawing/2014/chart" uri="{C3380CC4-5D6E-409C-BE32-E72D297353CC}">
              <c16:uniqueId val="{00000004-983A-47DA-AFE6-D28C36A471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0.11628605704111195</c:v>
                </c:pt>
              </c:numCache>
            </c:numRef>
          </c:val>
          <c:extLst>
            <c:ext xmlns:c16="http://schemas.microsoft.com/office/drawing/2014/chart" uri="{C3380CC4-5D6E-409C-BE32-E72D297353CC}">
              <c16:uniqueId val="{00000005-983A-47DA-AFE6-D28C36A471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1.59700266797973E-2</c:v>
                </c:pt>
              </c:numCache>
            </c:numRef>
          </c:val>
          <c:extLst>
            <c:ext xmlns:c16="http://schemas.microsoft.com/office/drawing/2014/chart" uri="{C3380CC4-5D6E-409C-BE32-E72D297353CC}">
              <c16:uniqueId val="{00000006-983A-47DA-AFE6-D28C36A471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83A-47DA-AFE6-D28C36A4717F}"/>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7.1264713202247627</c:v>
                </c:pt>
              </c:numCache>
            </c:numRef>
          </c:xVal>
          <c:yVal>
            <c:numLit>
              <c:formatCode>General</c:formatCode>
              <c:ptCount val="1"/>
              <c:pt idx="0">
                <c:v>1</c:v>
              </c:pt>
            </c:numLit>
          </c:yVal>
          <c:smooth val="0"/>
          <c:extLst>
            <c:ext xmlns:c16="http://schemas.microsoft.com/office/drawing/2014/chart" uri="{C3380CC4-5D6E-409C-BE32-E72D297353CC}">
              <c16:uniqueId val="{00000008-983A-47DA-AFE6-D28C36A471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83A-47DA-AFE6-D28C36A4717F}"/>
              </c:ext>
            </c:extLst>
          </c:dPt>
          <c:xVal>
            <c:numRef>
              <c:f>Sheet1!$B$12</c:f>
              <c:numCache>
                <c:formatCode>General</c:formatCode>
                <c:ptCount val="1"/>
                <c:pt idx="0">
                  <c:v>8.027800820441886</c:v>
                </c:pt>
              </c:numCache>
            </c:numRef>
          </c:xVal>
          <c:yVal>
            <c:numLit>
              <c:formatCode>General</c:formatCode>
              <c:ptCount val="1"/>
              <c:pt idx="0">
                <c:v>1</c:v>
              </c:pt>
            </c:numLit>
          </c:yVal>
          <c:smooth val="0"/>
          <c:extLst>
            <c:ext xmlns:c16="http://schemas.microsoft.com/office/drawing/2014/chart" uri="{C3380CC4-5D6E-409C-BE32-E72D297353CC}">
              <c16:uniqueId val="{0000000A-983A-47DA-AFE6-D28C36A4717F}"/>
            </c:ext>
          </c:extLst>
        </c:ser>
        <c:ser>
          <c:idx val="9"/>
          <c:order val="10"/>
          <c:tx>
            <c:v>label</c:v>
          </c:tx>
          <c:spPr>
            <a:ln w="25400" cap="rnd">
              <a:noFill/>
              <a:round/>
            </a:ln>
            <a:effectLst/>
          </c:spPr>
          <c:marker>
            <c:symbol val="none"/>
          </c:marker>
          <c:dLbls>
            <c:dLbl>
              <c:idx val="0"/>
              <c:layout>
                <c:manualLayout>
                  <c:x val="-0.22176596281076871"/>
                  <c:y val="1.7235708978403236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72065666224100755"/>
                    </c:manualLayout>
                  </c15:layout>
                  <c15:dlblFieldTable/>
                  <c15:showDataLabelsRange val="1"/>
                </c:ext>
                <c:ext xmlns:c16="http://schemas.microsoft.com/office/drawing/2014/chart" uri="{C3380CC4-5D6E-409C-BE32-E72D297353CC}">
                  <c16:uniqueId val="{0000000B-983A-47DA-AFE6-D28C36A471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mental health team tell you who to contact if you had any questions or concerns about your care or treatment?</c:v>
                  </c:pt>
                </c15:dlblRangeCache>
              </c15:datalabelsRange>
            </c:ext>
            <c:ext xmlns:c16="http://schemas.microsoft.com/office/drawing/2014/chart" uri="{C3380CC4-5D6E-409C-BE32-E72D297353CC}">
              <c16:uniqueId val="{0000000C-983A-47DA-AFE6-D28C36A4717F}"/>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3.8610100993362462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0.13262700451514986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0.10826737460199665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1.1302959709509697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0.10826737460199709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6.5249116052367384E-2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4.2261340537888383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4.6670524639288784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48801425405482"/>
          <c:y val="6.7730412794885037E-2"/>
          <c:w val="0.66411288041225447"/>
          <c:h val="0.92397191011819813"/>
        </c:manualLayout>
      </c:layout>
      <c:barChart>
        <c:barDir val="bar"/>
        <c:grouping val="clustered"/>
        <c:varyColors val="0"/>
        <c:ser>
          <c:idx val="0"/>
          <c:order val="0"/>
          <c:tx>
            <c:strRef>
              <c:f>Feuil1!$B$1</c:f>
              <c:strCache>
                <c:ptCount val="1"/>
                <c:pt idx="0">
                  <c:v>Percentage</c:v>
                </c:pt>
              </c:strCache>
            </c:strRef>
          </c:tx>
          <c:spPr>
            <a:solidFill>
              <a:srgbClr val="6D276A"/>
            </a:solidFill>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16-35</c:v>
                </c:pt>
                <c:pt idx="1">
                  <c:v>36-50</c:v>
                </c:pt>
                <c:pt idx="2">
                  <c:v>51-65</c:v>
                </c:pt>
                <c:pt idx="3">
                  <c:v>66 and over</c:v>
                </c:pt>
              </c:strCache>
            </c:strRef>
          </c:cat>
          <c:val>
            <c:numRef>
              <c:f>Feuil1!$B$2:$B$5</c:f>
              <c:numCache>
                <c:formatCode>0%</c:formatCode>
                <c:ptCount val="4"/>
                <c:pt idx="0">
                  <c:v>0.21390374331550799</c:v>
                </c:pt>
                <c:pt idx="1">
                  <c:v>0.21925133689839571</c:v>
                </c:pt>
                <c:pt idx="2">
                  <c:v>0.32620320855614982</c:v>
                </c:pt>
                <c:pt idx="3">
                  <c:v>0.24064171122994649</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58333168"/>
        <c:axId val="158332208"/>
      </c:barChart>
      <c:valAx>
        <c:axId val="158332208"/>
        <c:scaling>
          <c:orientation val="minMax"/>
        </c:scaling>
        <c:delete val="1"/>
        <c:axPos val="t"/>
        <c:numFmt formatCode="0%" sourceLinked="1"/>
        <c:majorTickMark val="out"/>
        <c:minorTickMark val="none"/>
        <c:tickLblPos val="nextTo"/>
        <c:crossAx val="158333168"/>
        <c:crosses val="autoZero"/>
        <c:crossBetween val="between"/>
      </c:valAx>
      <c:catAx>
        <c:axId val="158333168"/>
        <c:scaling>
          <c:orientation val="maxMin"/>
        </c:scaling>
        <c:delete val="0"/>
        <c:axPos val="l"/>
        <c:numFmt formatCode="General" sourceLinked="1"/>
        <c:majorTickMark val="out"/>
        <c:minorTickMark val="none"/>
        <c:tickLblPos val="nextTo"/>
        <c:spPr>
          <a:ln>
            <a:noFill/>
          </a:ln>
        </c:spPr>
        <c:txPr>
          <a:bodyPr/>
          <a:lstStyle/>
          <a:p>
            <a:pPr>
              <a:defRPr>
                <a:latin typeface="Arial" panose="020B0604020202020204" pitchFamily="34" charset="0"/>
                <a:cs typeface="Arial" panose="020B0604020202020204" pitchFamily="34" charset="0"/>
              </a:defRPr>
            </a:pPr>
            <a:endParaRPr lang="en-US"/>
          </a:p>
        </c:txPr>
        <c:crossAx val="15833220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5.9512678739726406</c:v>
                </c:pt>
                <c:pt idx="1">
                  <c:v>6.1009235424684496</c:v>
                </c:pt>
                <c:pt idx="2">
                  <c:v>6.1235785871431592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6.1621969363520206</c:v>
                </c:pt>
                <c:pt idx="4">
                  <c:v>6.2209128535963538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6.2266843378047643</c:v>
                </c:pt>
                <c:pt idx="6">
                  <c:v>6.264648209971762</c:v>
                </c:pt>
                <c:pt idx="7">
                  <c:v>6.2895190233354903</c:v>
                </c:pt>
                <c:pt idx="8">
                  <c:v>6.3021293701120467</c:v>
                </c:pt>
                <c:pt idx="9">
                  <c:v>6.3776601913300954</c:v>
                </c:pt>
                <c:pt idx="10">
                  <c:v>6.4116363037972208</c:v>
                </c:pt>
                <c:pt idx="11">
                  <c:v>6.4427911826686746</c:v>
                </c:pt>
                <c:pt idx="12">
                  <c:v>6.4634657441878014</c:v>
                </c:pt>
                <c:pt idx="13">
                  <c:v>6.4939540877053306</c:v>
                </c:pt>
                <c:pt idx="14">
                  <c:v>6.4979729231283256</c:v>
                </c:pt>
                <c:pt idx="15">
                  <c:v>6.5040176194105657</c:v>
                </c:pt>
                <c:pt idx="16">
                  <c:v>6.5070735605049146</c:v>
                </c:pt>
                <c:pt idx="17">
                  <c:v>6.5552493302436021</c:v>
                </c:pt>
                <c:pt idx="18">
                  <c:v>6.5581367361188132</c:v>
                </c:pt>
                <c:pt idx="19">
                  <c:v>6.5936909285874314</c:v>
                </c:pt>
                <c:pt idx="20">
                  <c:v>6.5973252732210739</c:v>
                </c:pt>
                <c:pt idx="21">
                  <c:v>6.6106591870745799</c:v>
                </c:pt>
                <c:pt idx="22">
                  <c:v>6.6413408504105416</c:v>
                </c:pt>
                <c:pt idx="23">
                  <c:v>6.6598223909826206</c:v>
                </c:pt>
                <c:pt idx="24">
                  <c:v>6.6605080670458321</c:v>
                </c:pt>
                <c:pt idx="25">
                  <c:v>6.6630057231974273</c:v>
                </c:pt>
                <c:pt idx="26">
                  <c:v>6.706563060970419</c:v>
                </c:pt>
                <c:pt idx="27">
                  <c:v>6.7130457555791567</c:v>
                </c:pt>
                <c:pt idx="28">
                  <c:v>6.7306811569021914</c:v>
                </c:pt>
                <c:pt idx="29">
                  <c:v>6.7422249046868332</c:v>
                </c:pt>
                <c:pt idx="30">
                  <c:v>6.7553600778710443</c:v>
                </c:pt>
                <c:pt idx="31">
                  <c:v>6.7639269417370684</c:v>
                </c:pt>
                <c:pt idx="32">
                  <c:v>6.7848190127926928</c:v>
                </c:pt>
                <c:pt idx="33">
                  <c:v>6.7865447214869654</c:v>
                </c:pt>
                <c:pt idx="34">
                  <c:v>6.787894107603341</c:v>
                </c:pt>
                <c:pt idx="35">
                  <c:v>6.8552876510446836</c:v>
                </c:pt>
                <c:pt idx="36">
                  <c:v>6.8943422311049396</c:v>
                </c:pt>
                <c:pt idx="37">
                  <c:v>6.9004748275281163</c:v>
                </c:pt>
                <c:pt idx="38">
                  <c:v>6.9271828023211581</c:v>
                </c:pt>
                <c:pt idx="39">
                  <c:v>6.9338328763812971</c:v>
                </c:pt>
                <c:pt idx="40">
                  <c:v>6.9517276360294842</c:v>
                </c:pt>
                <c:pt idx="41">
                  <c:v>6.9645713600144337</c:v>
                </c:pt>
                <c:pt idx="42">
                  <c:v>6.9799450393593947</c:v>
                </c:pt>
                <c:pt idx="43">
                  <c:v>6.9843183588888067</c:v>
                </c:pt>
                <c:pt idx="44">
                  <c:v>7.0222607931490728</c:v>
                </c:pt>
                <c:pt idx="45">
                  <c:v>#N/A</c:v>
                </c:pt>
                <c:pt idx="46">
                  <c:v>#N/A</c:v>
                </c:pt>
                <c:pt idx="47">
                  <c:v>#N/A</c:v>
                </c:pt>
                <c:pt idx="48">
                  <c:v>#N/A</c:v>
                </c:pt>
                <c:pt idx="49">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7.1739065612428634</c:v>
                </c:pt>
                <c:pt idx="46">
                  <c:v>#N/A</c:v>
                </c:pt>
                <c:pt idx="47">
                  <c:v>#N/A</c:v>
                </c:pt>
                <c:pt idx="48">
                  <c:v>#N/A</c:v>
                </c:pt>
                <c:pt idx="49">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7.1822682458435549</c:v>
                </c:pt>
                <c:pt idx="47">
                  <c:v>7.1822836079513959</c:v>
                </c:pt>
                <c:pt idx="48">
                  <c:v>7.1834648649195589</c:v>
                </c:pt>
                <c:pt idx="49">
                  <c:v>#N/A</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7.5930216191761719</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5.9512678739726406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3993398205137026"/>
          <c:w val="0.74204413567068905"/>
          <c:h val="0.65119120276450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5.4642184808957843</c:v>
                </c:pt>
              </c:numCache>
            </c:numRef>
          </c:val>
          <c:extLst>
            <c:ext xmlns:c16="http://schemas.microsoft.com/office/drawing/2014/chart" uri="{C3380CC4-5D6E-409C-BE32-E72D297353CC}">
              <c16:uniqueId val="{00000000-CB07-468A-9A48-5DEAA9073C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07-468A-9A48-5DEAA9073C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3.583488557172565E-2</c:v>
                </c:pt>
              </c:numCache>
            </c:numRef>
          </c:val>
          <c:extLst>
            <c:ext xmlns:c16="http://schemas.microsoft.com/office/drawing/2014/chart" uri="{C3380CC4-5D6E-409C-BE32-E72D297353CC}">
              <c16:uniqueId val="{00000002-CB07-468A-9A48-5DEAA9073C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0.12644944507343414</c:v>
                </c:pt>
              </c:numCache>
            </c:numRef>
          </c:val>
          <c:extLst>
            <c:ext xmlns:c16="http://schemas.microsoft.com/office/drawing/2014/chart" uri="{C3380CC4-5D6E-409C-BE32-E72D297353CC}">
              <c16:uniqueId val="{00000003-CB07-468A-9A48-5DEAA9073C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1.3201141971059975</c:v>
                </c:pt>
              </c:numCache>
            </c:numRef>
          </c:val>
          <c:extLst>
            <c:ext xmlns:c16="http://schemas.microsoft.com/office/drawing/2014/chart" uri="{C3380CC4-5D6E-409C-BE32-E72D297353CC}">
              <c16:uniqueId val="{00000004-CB07-468A-9A48-5DEAA9073C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0.12644944507343414</c:v>
                </c:pt>
              </c:numCache>
            </c:numRef>
          </c:val>
          <c:extLst>
            <c:ext xmlns:c16="http://schemas.microsoft.com/office/drawing/2014/chart" uri="{C3380CC4-5D6E-409C-BE32-E72D297353CC}">
              <c16:uniqueId val="{00000005-CB07-468A-9A48-5DEAA9073C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0.29409317279933678</c:v>
                </c:pt>
              </c:numCache>
            </c:numRef>
          </c:val>
          <c:extLst>
            <c:ext xmlns:c16="http://schemas.microsoft.com/office/drawing/2014/chart" uri="{C3380CC4-5D6E-409C-BE32-E72D297353CC}">
              <c16:uniqueId val="{00000006-CB07-468A-9A48-5DEAA9073C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07-468A-9A48-5DEAA9073CB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5.557587400051986</c:v>
                </c:pt>
              </c:numCache>
            </c:numRef>
          </c:xVal>
          <c:yVal>
            <c:numLit>
              <c:formatCode>General</c:formatCode>
              <c:ptCount val="1"/>
              <c:pt idx="0">
                <c:v>1</c:v>
              </c:pt>
            </c:numLit>
          </c:yVal>
          <c:smooth val="0"/>
          <c:extLst>
            <c:ext xmlns:c16="http://schemas.microsoft.com/office/drawing/2014/chart" uri="{C3380CC4-5D6E-409C-BE32-E72D297353CC}">
              <c16:uniqueId val="{00000008-CB07-468A-9A48-5DEAA9073C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07-468A-9A48-5DEAA9073CB2}"/>
              </c:ext>
            </c:extLst>
          </c:dPt>
          <c:xVal>
            <c:numRef>
              <c:f>Sheet1!$B$12</c:f>
              <c:numCache>
                <c:formatCode>General</c:formatCode>
                <c:ptCount val="1"/>
                <c:pt idx="0">
                  <c:v>6.2865599100939429</c:v>
                </c:pt>
              </c:numCache>
            </c:numRef>
          </c:xVal>
          <c:yVal>
            <c:numLit>
              <c:formatCode>General</c:formatCode>
              <c:ptCount val="1"/>
              <c:pt idx="0">
                <c:v>1</c:v>
              </c:pt>
            </c:numLit>
          </c:yVal>
          <c:smooth val="0"/>
          <c:extLst>
            <c:ext xmlns:c16="http://schemas.microsoft.com/office/drawing/2014/chart" uri="{C3380CC4-5D6E-409C-BE32-E72D297353CC}">
              <c16:uniqueId val="{0000000A-CB07-468A-9A48-5DEAA9073CB2}"/>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07-468A-9A48-5DEAA9073C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CB07-468A-9A48-5DEAA9073CB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78329362166643"/>
          <c:y val="0.5169850812736585"/>
          <c:w val="0.74050409342017565"/>
          <c:h val="0.335152527276775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4.8797655227952541</c:v>
                </c:pt>
              </c:numCache>
            </c:numRef>
          </c:val>
          <c:extLst>
            <c:ext xmlns:c16="http://schemas.microsoft.com/office/drawing/2014/chart" uri="{C3380CC4-5D6E-409C-BE32-E72D297353CC}">
              <c16:uniqueId val="{00000000-15AD-4650-BE88-E302523CC6A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AD-4650-BE88-E302523CC6A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3.2651352182299753E-2</c:v>
                </c:pt>
              </c:numCache>
            </c:numRef>
          </c:val>
          <c:extLst>
            <c:ext xmlns:c16="http://schemas.microsoft.com/office/drawing/2014/chart" uri="{C3380CC4-5D6E-409C-BE32-E72D297353CC}">
              <c16:uniqueId val="{00000002-15AD-4650-BE88-E302523CC6A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0.16889299413526704</c:v>
                </c:pt>
              </c:numCache>
            </c:numRef>
          </c:val>
          <c:extLst>
            <c:ext xmlns:c16="http://schemas.microsoft.com/office/drawing/2014/chart" uri="{C3380CC4-5D6E-409C-BE32-E72D297353CC}">
              <c16:uniqueId val="{00000003-15AD-4650-BE88-E302523CC6A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1.7632188043231434</c:v>
                </c:pt>
              </c:numCache>
            </c:numRef>
          </c:val>
          <c:extLst>
            <c:ext xmlns:c16="http://schemas.microsoft.com/office/drawing/2014/chart" uri="{C3380CC4-5D6E-409C-BE32-E72D297353CC}">
              <c16:uniqueId val="{00000004-15AD-4650-BE88-E302523CC6A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0.16377070295649609</c:v>
                </c:pt>
              </c:numCache>
            </c:numRef>
          </c:val>
          <c:extLst>
            <c:ext xmlns:c16="http://schemas.microsoft.com/office/drawing/2014/chart" uri="{C3380CC4-5D6E-409C-BE32-E72D297353CC}">
              <c16:uniqueId val="{00000005-15AD-4650-BE88-E302523CC6A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5AD-4650-BE88-E302523CC6A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AD-4650-BE88-E302523CC6A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5.1140752537139242</c:v>
                </c:pt>
              </c:numCache>
            </c:numRef>
          </c:xVal>
          <c:yVal>
            <c:numLit>
              <c:formatCode>General</c:formatCode>
              <c:ptCount val="1"/>
              <c:pt idx="0">
                <c:v>1</c:v>
              </c:pt>
            </c:numLit>
          </c:yVal>
          <c:smooth val="0"/>
          <c:extLst>
            <c:ext xmlns:c16="http://schemas.microsoft.com/office/drawing/2014/chart" uri="{C3380CC4-5D6E-409C-BE32-E72D297353CC}">
              <c16:uniqueId val="{00000008-15AD-4650-BE88-E302523CC6A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AD-4650-BE88-E302523CC6AE}"/>
              </c:ext>
            </c:extLst>
          </c:dPt>
          <c:xVal>
            <c:numRef>
              <c:f>Sheet1!$B$12</c:f>
              <c:numCache>
                <c:formatCode>General</c:formatCode>
                <c:ptCount val="1"/>
                <c:pt idx="0">
                  <c:v>5.9629192712743926</c:v>
                </c:pt>
              </c:numCache>
            </c:numRef>
          </c:xVal>
          <c:yVal>
            <c:numLit>
              <c:formatCode>General</c:formatCode>
              <c:ptCount val="1"/>
              <c:pt idx="0">
                <c:v>1</c:v>
              </c:pt>
            </c:numLit>
          </c:yVal>
          <c:smooth val="0"/>
          <c:extLst>
            <c:ext xmlns:c16="http://schemas.microsoft.com/office/drawing/2014/chart" uri="{C3380CC4-5D6E-409C-BE32-E72D297353CC}">
              <c16:uniqueId val="{0000000A-15AD-4650-BE88-E302523CC6AE}"/>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5AD-4650-BE88-E302523CC6A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5AD-4650-BE88-E302523CC6A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44979455344281"/>
          <c:w val="0.74050409342017565"/>
          <c:h val="0.5586429854675466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5.7162823793608766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0.38507231777689999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0.12545971882748486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1.3097815960592456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0.12545971882748397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0.12913951303634619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6.0537735900119261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6.8817052139948842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7244767312402565"/>
          <c:w val="0.74050409342017565"/>
          <c:h val="0.327552326875974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5.4447737941722023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2.9873274675488837E-2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0.10559885878864872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1.1024370459208388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0.10559885878864872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0.3787722047663884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0.24608872773525814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5.4447737941722023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6.1314644505967593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53812346916054321"/>
          <c:w val="0.74050409342017565"/>
          <c:h val="0.337722110888443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7.2006550335331267</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3.4377187618085614E-2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0.13510296764473573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1.4104557402793825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0.1351029676447375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5.4766658577918292E-2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7.5861293319131624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8.0753630589356398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Have you been given a diagnosis for your mental health?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4.3297706524159429E-2"/>
          <c:w val="0.7469858523472972"/>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6.1923513610324159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6.2573449456040091</c:v>
                </c:pt>
                <c:pt idx="2">
                  <c:v>6.4588164482325494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6.4422850363038773</c:v>
                </c:pt>
                <c:pt idx="4">
                  <c:v>6.4830956029518232</c:v>
                </c:pt>
                <c:pt idx="5">
                  <c:v>6.5462950663810657</c:v>
                </c:pt>
                <c:pt idx="6">
                  <c:v>6.5486143122148546</c:v>
                </c:pt>
                <c:pt idx="7">
                  <c:v>6.5911146084314609</c:v>
                </c:pt>
                <c:pt idx="8">
                  <c:v>6.6291459096781598</c:v>
                </c:pt>
                <c:pt idx="9">
                  <c:v>6.6466616892170602</c:v>
                </c:pt>
                <c:pt idx="10">
                  <c:v>6.6742353150733083</c:v>
                </c:pt>
                <c:pt idx="11">
                  <c:v>6.7875785133479507</c:v>
                </c:pt>
                <c:pt idx="12">
                  <c:v>6.8005764067110714</c:v>
                </c:pt>
                <c:pt idx="13">
                  <c:v>6.8086304042877872</c:v>
                </c:pt>
                <c:pt idx="14">
                  <c:v>6.8094693734183043</c:v>
                </c:pt>
                <c:pt idx="15">
                  <c:v>6.8124280109365101</c:v>
                </c:pt>
                <c:pt idx="16">
                  <c:v>6.858557483437778</c:v>
                </c:pt>
                <c:pt idx="17">
                  <c:v>6.8739584916464738</c:v>
                </c:pt>
                <c:pt idx="18">
                  <c:v>6.8745454855458847</c:v>
                </c:pt>
                <c:pt idx="19">
                  <c:v>6.9151944771485274</c:v>
                </c:pt>
                <c:pt idx="20">
                  <c:v>6.9241953449472007</c:v>
                </c:pt>
                <c:pt idx="21">
                  <c:v>6.9625900380528236</c:v>
                </c:pt>
                <c:pt idx="22">
                  <c:v>6.9639370115795574</c:v>
                </c:pt>
                <c:pt idx="23">
                  <c:v>6.99268784968943</c:v>
                </c:pt>
                <c:pt idx="24">
                  <c:v>7.0113849901966736</c:v>
                </c:pt>
                <c:pt idx="25">
                  <c:v>7.0247063162992109</c:v>
                </c:pt>
                <c:pt idx="26">
                  <c:v>7.0465181702704411</c:v>
                </c:pt>
                <c:pt idx="27">
                  <c:v>7.0634577949646467</c:v>
                </c:pt>
                <c:pt idx="28">
                  <c:v>7.0977530095749639</c:v>
                </c:pt>
                <c:pt idx="29">
                  <c:v>7.1338428834677501</c:v>
                </c:pt>
                <c:pt idx="30">
                  <c:v>7.1604032150348988</c:v>
                </c:pt>
                <c:pt idx="31">
                  <c:v>7.1645132421981659</c:v>
                </c:pt>
                <c:pt idx="32">
                  <c:v>7.2153676077734801</c:v>
                </c:pt>
                <c:pt idx="33">
                  <c:v>7.238957491428188</c:v>
                </c:pt>
                <c:pt idx="34">
                  <c:v>7.2867404832481606</c:v>
                </c:pt>
                <c:pt idx="35">
                  <c:v>7.3035529238590389</c:v>
                </c:pt>
                <c:pt idx="36">
                  <c:v>7.3069164071148736</c:v>
                </c:pt>
                <c:pt idx="37">
                  <c:v>7.3183305897459663</c:v>
                </c:pt>
                <c:pt idx="38">
                  <c:v>7.360062855573001</c:v>
                </c:pt>
                <c:pt idx="39">
                  <c:v>7.3877135606709192</c:v>
                </c:pt>
                <c:pt idx="40">
                  <c:v>7.4662045224428564</c:v>
                </c:pt>
                <c:pt idx="41">
                  <c:v>7.4711724606511822</c:v>
                </c:pt>
                <c:pt idx="42">
                  <c:v>7.4773291904996402</c:v>
                </c:pt>
                <c:pt idx="43">
                  <c:v>7.5408721872228011</c:v>
                </c:pt>
                <c:pt idx="44">
                  <c:v>7.6000570376540937</c:v>
                </c:pt>
                <c:pt idx="45">
                  <c:v>#N/A</c:v>
                </c:pt>
                <c:pt idx="46">
                  <c:v>#N/A</c:v>
                </c:pt>
                <c:pt idx="47">
                  <c:v>#N/A</c:v>
                </c:pt>
                <c:pt idx="48">
                  <c:v>#N/A</c:v>
                </c:pt>
                <c:pt idx="49">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7.627944314089163</c:v>
                </c:pt>
                <c:pt idx="46">
                  <c:v>7.6448935261444726</c:v>
                </c:pt>
                <c:pt idx="47">
                  <c:v>#N/A</c:v>
                </c:pt>
                <c:pt idx="48">
                  <c:v>#N/A</c:v>
                </c:pt>
                <c:pt idx="49">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7.699346116029119</c:v>
                </c:pt>
                <c:pt idx="48">
                  <c:v>7.807249623740617</c:v>
                </c:pt>
                <c:pt idx="49">
                  <c:v>7.8636972669554526</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6.1923513610324159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3284446545798406"/>
          <c:w val="0.74358417792120246"/>
          <c:h val="0.6966060355330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4.2180233957644058</c:v>
                </c:pt>
              </c:numCache>
            </c:numRef>
          </c:val>
          <c:extLst>
            <c:ext xmlns:c16="http://schemas.microsoft.com/office/drawing/2014/chart" uri="{C3380CC4-5D6E-409C-BE32-E72D297353CC}">
              <c16:uniqueId val="{00000000-4E08-4448-B330-0109DB6ED58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E08-4448-B330-0109DB6ED58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0.36676759971254835</c:v>
                </c:pt>
              </c:numCache>
            </c:numRef>
          </c:val>
          <c:extLst>
            <c:ext xmlns:c16="http://schemas.microsoft.com/office/drawing/2014/chart" uri="{C3380CC4-5D6E-409C-BE32-E72D297353CC}">
              <c16:uniqueId val="{00000002-4E08-4448-B330-0109DB6ED58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0.16915856405102847</c:v>
                </c:pt>
              </c:numCache>
            </c:numRef>
          </c:val>
          <c:extLst>
            <c:ext xmlns:c16="http://schemas.microsoft.com/office/drawing/2014/chart" uri="{C3380CC4-5D6E-409C-BE32-E72D297353CC}">
              <c16:uniqueId val="{00000003-4E08-4448-B330-0109DB6ED58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1.7659913164201146</c:v>
                </c:pt>
              </c:numCache>
            </c:numRef>
          </c:val>
          <c:extLst>
            <c:ext xmlns:c16="http://schemas.microsoft.com/office/drawing/2014/chart" uri="{C3380CC4-5D6E-409C-BE32-E72D297353CC}">
              <c16:uniqueId val="{00000004-4E08-4448-B330-0109DB6ED58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0.16915856405102847</c:v>
                </c:pt>
              </c:numCache>
            </c:numRef>
          </c:val>
          <c:extLst>
            <c:ext xmlns:c16="http://schemas.microsoft.com/office/drawing/2014/chart" uri="{C3380CC4-5D6E-409C-BE32-E72D297353CC}">
              <c16:uniqueId val="{00000005-4E08-4448-B330-0109DB6ED58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0.37541565892449746</c:v>
                </c:pt>
              </c:numCache>
            </c:numRef>
          </c:val>
          <c:extLst>
            <c:ext xmlns:c16="http://schemas.microsoft.com/office/drawing/2014/chart" uri="{C3380CC4-5D6E-409C-BE32-E72D297353CC}">
              <c16:uniqueId val="{00000006-4E08-4448-B330-0109DB6ED58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08-4448-B330-0109DB6ED58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4.8434774642050584</c:v>
                </c:pt>
              </c:numCache>
            </c:numRef>
          </c:xVal>
          <c:yVal>
            <c:numLit>
              <c:formatCode>General</c:formatCode>
              <c:ptCount val="1"/>
              <c:pt idx="0">
                <c:v>1</c:v>
              </c:pt>
            </c:numLit>
          </c:yVal>
          <c:smooth val="0"/>
          <c:extLst>
            <c:ext xmlns:c16="http://schemas.microsoft.com/office/drawing/2014/chart" uri="{C3380CC4-5D6E-409C-BE32-E72D297353CC}">
              <c16:uniqueId val="{00000008-4E08-4448-B330-0109DB6ED58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08-4448-B330-0109DB6ED587}"/>
              </c:ext>
            </c:extLst>
          </c:dPt>
          <c:xVal>
            <c:numRef>
              <c:f>Sheet1!$B$12</c:f>
              <c:numCache>
                <c:formatCode>General</c:formatCode>
                <c:ptCount val="1"/>
                <c:pt idx="0">
                  <c:v>5.6369452177380399</c:v>
                </c:pt>
              </c:numCache>
            </c:numRef>
          </c:xVal>
          <c:yVal>
            <c:numLit>
              <c:formatCode>General</c:formatCode>
              <c:ptCount val="1"/>
              <c:pt idx="0">
                <c:v>1</c:v>
              </c:pt>
            </c:numLit>
          </c:yVal>
          <c:smooth val="0"/>
          <c:extLst>
            <c:ext xmlns:c16="http://schemas.microsoft.com/office/drawing/2014/chart" uri="{C3380CC4-5D6E-409C-BE32-E72D297353CC}">
              <c16:uniqueId val="{0000000A-4E08-4448-B330-0109DB6ED58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Q21_4.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What will happen if I stop taking my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E08-4448-B330-0109DB6ED58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E08-4448-B330-0109DB6ED58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21280946512391"/>
          <c:y val="0.23918686694186325"/>
          <c:w val="0.74358417792120246"/>
          <c:h val="0.674208052226728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4.9406502762514712</c:v>
                </c:pt>
              </c:numCache>
            </c:numRef>
          </c:val>
          <c:extLst>
            <c:ext xmlns:c16="http://schemas.microsoft.com/office/drawing/2014/chart" uri="{C3380CC4-5D6E-409C-BE32-E72D297353CC}">
              <c16:uniqueId val="{00000000-1F3B-4141-A9C1-5FE21F5191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F3B-4141-A9C1-5FE21F5191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1F3B-4141-A9C1-5FE21F5191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0.12715226331771845</c:v>
                </c:pt>
              </c:numCache>
            </c:numRef>
          </c:val>
          <c:extLst>
            <c:ext xmlns:c16="http://schemas.microsoft.com/office/drawing/2014/chart" uri="{C3380CC4-5D6E-409C-BE32-E72D297353CC}">
              <c16:uniqueId val="{00000003-1F3B-4141-A9C1-5FE21F5191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1.7931551731327557</c:v>
                </c:pt>
              </c:numCache>
            </c:numRef>
          </c:val>
          <c:extLst>
            <c:ext xmlns:c16="http://schemas.microsoft.com/office/drawing/2014/chart" uri="{C3380CC4-5D6E-409C-BE32-E72D297353CC}">
              <c16:uniqueId val="{00000004-1F3B-4141-A9C1-5FE21F5191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0.11991452658744262</c:v>
                </c:pt>
              </c:numCache>
            </c:numRef>
          </c:val>
          <c:extLst>
            <c:ext xmlns:c16="http://schemas.microsoft.com/office/drawing/2014/chart" uri="{C3380CC4-5D6E-409C-BE32-E72D297353CC}">
              <c16:uniqueId val="{00000005-1F3B-4141-A9C1-5FE21F5191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F3B-4141-A9C1-5FE21F5191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F3B-4141-A9C1-5FE21F51916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5.1333611485916499</c:v>
                </c:pt>
              </c:numCache>
            </c:numRef>
          </c:xVal>
          <c:yVal>
            <c:numLit>
              <c:formatCode>General</c:formatCode>
              <c:ptCount val="1"/>
              <c:pt idx="0">
                <c:v>1</c:v>
              </c:pt>
            </c:numLit>
          </c:yVal>
          <c:smooth val="0"/>
          <c:extLst>
            <c:ext xmlns:c16="http://schemas.microsoft.com/office/drawing/2014/chart" uri="{C3380CC4-5D6E-409C-BE32-E72D297353CC}">
              <c16:uniqueId val="{00000008-1F3B-4141-A9C1-5FE21F5191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F3B-4141-A9C1-5FE21F519162}"/>
              </c:ext>
            </c:extLst>
          </c:dPt>
          <c:xVal>
            <c:numRef>
              <c:f>Sheet1!$B$12</c:f>
              <c:numCache>
                <c:formatCode>General</c:formatCode>
                <c:ptCount val="1"/>
                <c:pt idx="0">
                  <c:v>5.9643801261355671</c:v>
                </c:pt>
              </c:numCache>
            </c:numRef>
          </c:xVal>
          <c:yVal>
            <c:numLit>
              <c:formatCode>General</c:formatCode>
              <c:ptCount val="1"/>
              <c:pt idx="0">
                <c:v>1</c:v>
              </c:pt>
            </c:numLit>
          </c:yVal>
          <c:smooth val="0"/>
          <c:extLst>
            <c:ext xmlns:c16="http://schemas.microsoft.com/office/drawing/2014/chart" uri="{C3380CC4-5D6E-409C-BE32-E72D297353CC}">
              <c16:uniqueId val="{0000000A-1F3B-4141-A9C1-5FE21F5191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Q21_3.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Side effects of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F3B-4141-A9C1-5FE21F5191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F3B-4141-A9C1-5FE21F51916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9152318256089615"/>
          <c:w val="0.74050409342017565"/>
          <c:h val="0.579074775446980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6.4159686804279561</c:v>
                </c:pt>
              </c:numCache>
            </c:numRef>
          </c:val>
          <c:extLst>
            <c:ext xmlns:c16="http://schemas.microsoft.com/office/drawing/2014/chart" uri="{C3380CC4-5D6E-409C-BE32-E72D297353CC}">
              <c16:uniqueId val="{00000000-6BEC-44D1-9FCC-E6EE01CDAF1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BEC-44D1-9FCC-E6EE01CDAF1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0.14920345904460408</c:v>
                </c:pt>
              </c:numCache>
            </c:numRef>
          </c:val>
          <c:extLst>
            <c:ext xmlns:c16="http://schemas.microsoft.com/office/drawing/2014/chart" uri="{C3380CC4-5D6E-409C-BE32-E72D297353CC}">
              <c16:uniqueId val="{00000002-6BEC-44D1-9FCC-E6EE01CDAF1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0.12982680144735248</c:v>
                </c:pt>
              </c:numCache>
            </c:numRef>
          </c:val>
          <c:extLst>
            <c:ext xmlns:c16="http://schemas.microsoft.com/office/drawing/2014/chart" uri="{C3380CC4-5D6E-409C-BE32-E72D297353CC}">
              <c16:uniqueId val="{00000003-6BEC-44D1-9FCC-E6EE01CDAF1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1.3553733166324342</c:v>
                </c:pt>
              </c:numCache>
            </c:numRef>
          </c:val>
          <c:extLst>
            <c:ext xmlns:c16="http://schemas.microsoft.com/office/drawing/2014/chart" uri="{C3380CC4-5D6E-409C-BE32-E72D297353CC}">
              <c16:uniqueId val="{00000004-6BEC-44D1-9FCC-E6EE01CDAF1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0.12982680144735248</c:v>
                </c:pt>
              </c:numCache>
            </c:numRef>
          </c:val>
          <c:extLst>
            <c:ext xmlns:c16="http://schemas.microsoft.com/office/drawing/2014/chart" uri="{C3380CC4-5D6E-409C-BE32-E72D297353CC}">
              <c16:uniqueId val="{00000005-6BEC-44D1-9FCC-E6EE01CDAF1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0.15230836902916245</c:v>
                </c:pt>
              </c:numCache>
            </c:numRef>
          </c:val>
          <c:extLst>
            <c:ext xmlns:c16="http://schemas.microsoft.com/office/drawing/2014/chart" uri="{C3380CC4-5D6E-409C-BE32-E72D297353CC}">
              <c16:uniqueId val="{00000006-6BEC-44D1-9FCC-E6EE01CDAF1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BEC-44D1-9FCC-E6EE01CDAF1E}"/>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6.5686542716223153</c:v>
                </c:pt>
              </c:numCache>
            </c:numRef>
          </c:xVal>
          <c:yVal>
            <c:numLit>
              <c:formatCode>General</c:formatCode>
              <c:ptCount val="1"/>
              <c:pt idx="0">
                <c:v>1</c:v>
              </c:pt>
            </c:numLit>
          </c:yVal>
          <c:smooth val="0"/>
          <c:extLst>
            <c:ext xmlns:c16="http://schemas.microsoft.com/office/drawing/2014/chart" uri="{C3380CC4-5D6E-409C-BE32-E72D297353CC}">
              <c16:uniqueId val="{00000008-6BEC-44D1-9FCC-E6EE01CDAF1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BEC-44D1-9FCC-E6EE01CDAF1E}"/>
              </c:ext>
            </c:extLst>
          </c:dPt>
          <c:xVal>
            <c:numRef>
              <c:f>Sheet1!$B$12</c:f>
              <c:numCache>
                <c:formatCode>General</c:formatCode>
                <c:ptCount val="1"/>
                <c:pt idx="0">
                  <c:v>7.3726855992361298</c:v>
                </c:pt>
              </c:numCache>
            </c:numRef>
          </c:xVal>
          <c:yVal>
            <c:numLit>
              <c:formatCode>General</c:formatCode>
              <c:ptCount val="1"/>
              <c:pt idx="0">
                <c:v>1</c:v>
              </c:pt>
            </c:numLit>
          </c:yVal>
          <c:smooth val="0"/>
          <c:extLst>
            <c:ext xmlns:c16="http://schemas.microsoft.com/office/drawing/2014/chart" uri="{C3380CC4-5D6E-409C-BE32-E72D297353CC}">
              <c16:uniqueId val="{0000000A-6BEC-44D1-9FCC-E6EE01CDAF1E}"/>
            </c:ext>
          </c:extLst>
        </c:ser>
        <c:ser>
          <c:idx val="9"/>
          <c:order val="10"/>
          <c:tx>
            <c:v>label</c:v>
          </c:tx>
          <c:spPr>
            <a:ln w="25400" cap="rnd">
              <a:noFill/>
              <a:round/>
            </a:ln>
            <a:effectLst/>
          </c:spPr>
          <c:marker>
            <c:symbol val="none"/>
          </c:marker>
          <c:dLbls>
            <c:dLbl>
              <c:idx val="0"/>
              <c:tx>
                <c:rich>
                  <a:bodyPr/>
                  <a:lstStyle/>
                  <a:p>
                    <a:r>
                      <a:rPr lang="en-GB" dirty="0"/>
                      <a:t>Q21_2.</a:t>
                    </a:r>
                    <a:r>
                      <a:rPr lang="en-GB" baseline="0" dirty="0"/>
                      <a:t> Have any of the following been discussed with you about your medication? Benefits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BEC-44D1-9FCC-E6EE01CDAF1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6BEC-44D1-9FCC-E6EE01CDAF1E}"/>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6634001613527853"/>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1-D664-40A0-B9DB-F3C1173A63CE}"/>
              </c:ext>
            </c:extLst>
          </c:dPt>
          <c:dPt>
            <c:idx val="1"/>
            <c:invertIfNegative val="0"/>
            <c:bubble3D val="0"/>
            <c:extLst>
              <c:ext xmlns:c16="http://schemas.microsoft.com/office/drawing/2014/chart" uri="{C3380CC4-5D6E-409C-BE32-E72D297353CC}">
                <c16:uniqueId val="{00000003-02EA-4678-8DEE-0434F0B495BA}"/>
              </c:ext>
            </c:extLst>
          </c:dPt>
          <c:dPt>
            <c:idx val="3"/>
            <c:invertIfNegative val="0"/>
            <c:bubble3D val="0"/>
            <c:extLst>
              <c:ext xmlns:c16="http://schemas.microsoft.com/office/drawing/2014/chart" uri="{C3380CC4-5D6E-409C-BE32-E72D297353CC}">
                <c16:uniqueId val="{00000003-50F5-4EC7-87C1-8D28B998F050}"/>
              </c:ext>
            </c:extLst>
          </c:dPt>
          <c:dLbls>
            <c:dLbl>
              <c:idx val="2"/>
              <c:tx>
                <c:rich>
                  <a:bodyPr/>
                  <a:lstStyle/>
                  <a:p>
                    <a:fld id="{D2186461-3AC5-423A-A4B4-E9AE7EC0ECA4}" type="VALUE">
                      <a:rPr lang="en-US">
                        <a:solidFill>
                          <a:schemeClr val="tx1"/>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E9F-4DDE-B83A-155B711E9AA4}"/>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0.39572192513368992</c:v>
                </c:pt>
                <c:pt idx="1">
                  <c:v>0.5935828877005348</c:v>
                </c:pt>
                <c:pt idx="2">
                  <c:v>0</c:v>
                </c:pt>
                <c:pt idx="3">
                  <c:v>1.06951871657754E-2</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5123858828768644"/>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6.978656183809635</c:v>
                </c:pt>
              </c:numCache>
            </c:numRef>
          </c:val>
          <c:extLst>
            <c:ext xmlns:c16="http://schemas.microsoft.com/office/drawing/2014/chart" uri="{C3380CC4-5D6E-409C-BE32-E72D297353CC}">
              <c16:uniqueId val="{00000000-AB53-47DA-9B34-DF1D23599A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53-47DA-9B34-DF1D23599A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4.3265660698100561E-2</c:v>
                </c:pt>
              </c:numCache>
            </c:numRef>
          </c:val>
          <c:extLst>
            <c:ext xmlns:c16="http://schemas.microsoft.com/office/drawing/2014/chart" uri="{C3380CC4-5D6E-409C-BE32-E72D297353CC}">
              <c16:uniqueId val="{00000002-AB53-47DA-9B34-DF1D23599A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0.12615486376797147</c:v>
                </c:pt>
              </c:numCache>
            </c:numRef>
          </c:val>
          <c:extLst>
            <c:ext xmlns:c16="http://schemas.microsoft.com/office/drawing/2014/chart" uri="{C3380CC4-5D6E-409C-BE32-E72D297353CC}">
              <c16:uniqueId val="{00000003-AB53-47DA-9B34-DF1D23599A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1.3170388102324653</c:v>
                </c:pt>
              </c:numCache>
            </c:numRef>
          </c:val>
          <c:extLst>
            <c:ext xmlns:c16="http://schemas.microsoft.com/office/drawing/2014/chart" uri="{C3380CC4-5D6E-409C-BE32-E72D297353CC}">
              <c16:uniqueId val="{00000004-AB53-47DA-9B34-DF1D23599A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0.12615486376797236</c:v>
                </c:pt>
              </c:numCache>
            </c:numRef>
          </c:val>
          <c:extLst>
            <c:ext xmlns:c16="http://schemas.microsoft.com/office/drawing/2014/chart" uri="{C3380CC4-5D6E-409C-BE32-E72D297353CC}">
              <c16:uniqueId val="{00000005-AB53-47DA-9B34-DF1D23599A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3.3097556625405034E-2</c:v>
                </c:pt>
              </c:numCache>
            </c:numRef>
          </c:val>
          <c:extLst>
            <c:ext xmlns:c16="http://schemas.microsoft.com/office/drawing/2014/chart" uri="{C3380CC4-5D6E-409C-BE32-E72D297353CC}">
              <c16:uniqueId val="{00000006-AB53-47DA-9B34-DF1D23599A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B53-47DA-9B34-DF1D23599A0D}"/>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7.1209855194063056</c:v>
                </c:pt>
              </c:numCache>
            </c:numRef>
          </c:xVal>
          <c:yVal>
            <c:numLit>
              <c:formatCode>General</c:formatCode>
              <c:ptCount val="1"/>
              <c:pt idx="0">
                <c:v>1</c:v>
              </c:pt>
            </c:numLit>
          </c:yVal>
          <c:smooth val="0"/>
          <c:extLst>
            <c:ext xmlns:c16="http://schemas.microsoft.com/office/drawing/2014/chart" uri="{C3380CC4-5D6E-409C-BE32-E72D297353CC}">
              <c16:uniqueId val="{00000008-AB53-47DA-9B34-DF1D23599A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53-47DA-9B34-DF1D23599A0D}"/>
              </c:ext>
            </c:extLst>
          </c:dPt>
          <c:xVal>
            <c:numRef>
              <c:f>Sheet1!$B$12</c:f>
              <c:numCache>
                <c:formatCode>General</c:formatCode>
                <c:ptCount val="1"/>
                <c:pt idx="0">
                  <c:v>7.8065961133919402</c:v>
                </c:pt>
              </c:numCache>
            </c:numRef>
          </c:xVal>
          <c:yVal>
            <c:numLit>
              <c:formatCode>General</c:formatCode>
              <c:ptCount val="1"/>
              <c:pt idx="0">
                <c:v>1</c:v>
              </c:pt>
            </c:numLit>
          </c:yVal>
          <c:smooth val="0"/>
          <c:extLst>
            <c:ext xmlns:c16="http://schemas.microsoft.com/office/drawing/2014/chart" uri="{C3380CC4-5D6E-409C-BE32-E72D297353CC}">
              <c16:uniqueId val="{0000000A-AB53-47DA-9B34-DF1D23599A0D}"/>
            </c:ext>
          </c:extLst>
        </c:ser>
        <c:ser>
          <c:idx val="9"/>
          <c:order val="10"/>
          <c:tx>
            <c:v>label</c:v>
          </c:tx>
          <c:spPr>
            <a:ln w="25400" cap="rnd">
              <a:noFill/>
              <a:round/>
            </a:ln>
            <a:effectLst/>
          </c:spPr>
          <c:marker>
            <c:symbol val="none"/>
          </c:marker>
          <c:dLbls>
            <c:dLbl>
              <c:idx val="0"/>
              <c:tx>
                <c:rich>
                  <a:bodyPr/>
                  <a:lstStyle/>
                  <a:p>
                    <a:r>
                      <a:rPr lang="en-GB" dirty="0"/>
                      <a:t>Q21_1.</a:t>
                    </a:r>
                    <a:r>
                      <a:rPr lang="en-GB" baseline="0" dirty="0"/>
                      <a:t> Have any of the following been discussed with you about your medication? Purpose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B53-47DA-9B34-DF1D23599A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C-AB53-47DA-9B34-DF1D23599A0D}"/>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426601283182608"/>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7.2952784013367484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0.21521302735006298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0.1489134753254886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1.5546354735159831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0.14891347532548949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5.0526886040351826E-3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7.2952784013367484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8.4367226407702915</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6.4506791360498777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8.022753244984516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7.9648826088920739</c:v>
                </c:pt>
                <c:pt idx="2">
                  <c:v>8.1217068442136497</c:v>
                </c:pt>
                <c:pt idx="3">
                  <c:v>8.1292649160092267</c:v>
                </c:pt>
                <c:pt idx="4">
                  <c:v>8.1648303556355923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8.2110758999173079</c:v>
                </c:pt>
                <c:pt idx="6">
                  <c:v>8.2716052929976875</c:v>
                </c:pt>
                <c:pt idx="7">
                  <c:v>8.3160883590210499</c:v>
                </c:pt>
                <c:pt idx="8">
                  <c:v>8.3226082381679287</c:v>
                </c:pt>
                <c:pt idx="9">
                  <c:v>8.3280370887238728</c:v>
                </c:pt>
                <c:pt idx="10">
                  <c:v>8.3465849351612196</c:v>
                </c:pt>
                <c:pt idx="11">
                  <c:v>8.3537765383271676</c:v>
                </c:pt>
                <c:pt idx="12">
                  <c:v>8.4565244438526541</c:v>
                </c:pt>
                <c:pt idx="13">
                  <c:v>8.4741948169315879</c:v>
                </c:pt>
                <c:pt idx="14">
                  <c:v>8.4863313836936065</c:v>
                </c:pt>
                <c:pt idx="15">
                  <c:v>8.509901873059535</c:v>
                </c:pt>
                <c:pt idx="16">
                  <c:v>8.5216424382017095</c:v>
                </c:pt>
                <c:pt idx="17">
                  <c:v>8.5380643633493207</c:v>
                </c:pt>
                <c:pt idx="18">
                  <c:v>8.6158463277348076</c:v>
                </c:pt>
                <c:pt idx="19">
                  <c:v>8.6191628482827483</c:v>
                </c:pt>
                <c:pt idx="20">
                  <c:v>8.6440202715154619</c:v>
                </c:pt>
                <c:pt idx="21">
                  <c:v>8.6753925393465856</c:v>
                </c:pt>
                <c:pt idx="22">
                  <c:v>8.7082827322066869</c:v>
                </c:pt>
                <c:pt idx="23">
                  <c:v>8.7347690522808623</c:v>
                </c:pt>
                <c:pt idx="24">
                  <c:v>8.7355550801613706</c:v>
                </c:pt>
                <c:pt idx="25">
                  <c:v>8.7505752166907911</c:v>
                </c:pt>
                <c:pt idx="26">
                  <c:v>8.7522147667166781</c:v>
                </c:pt>
                <c:pt idx="27">
                  <c:v>8.7668719640306243</c:v>
                </c:pt>
                <c:pt idx="28">
                  <c:v>8.7791596917904453</c:v>
                </c:pt>
                <c:pt idx="29">
                  <c:v>8.8152339671989317</c:v>
                </c:pt>
                <c:pt idx="30">
                  <c:v>8.8402558788042001</c:v>
                </c:pt>
                <c:pt idx="31">
                  <c:v>8.8453388770775767</c:v>
                </c:pt>
                <c:pt idx="32">
                  <c:v>8.8524592770659289</c:v>
                </c:pt>
                <c:pt idx="33">
                  <c:v>8.8707233666157048</c:v>
                </c:pt>
                <c:pt idx="34">
                  <c:v>8.8917568389254527</c:v>
                </c:pt>
                <c:pt idx="35">
                  <c:v>8.9234539352025521</c:v>
                </c:pt>
                <c:pt idx="36">
                  <c:v>8.9336645881535954</c:v>
                </c:pt>
                <c:pt idx="37">
                  <c:v>8.9370364604300008</c:v>
                </c:pt>
                <c:pt idx="38">
                  <c:v>8.9388988076073694</c:v>
                </c:pt>
                <c:pt idx="39">
                  <c:v>9.0056212977937218</c:v>
                </c:pt>
                <c:pt idx="40">
                  <c:v>9.0233028462938183</c:v>
                </c:pt>
                <c:pt idx="41">
                  <c:v>9.0252878402083994</c:v>
                </c:pt>
                <c:pt idx="42">
                  <c:v>9.0474249464586709</c:v>
                </c:pt>
                <c:pt idx="43">
                  <c:v>9.0775830947938001</c:v>
                </c:pt>
                <c:pt idx="44">
                  <c:v>9.0887422705885008</c:v>
                </c:pt>
                <c:pt idx="45">
                  <c:v>9.1191386532843897</c:v>
                </c:pt>
                <c:pt idx="46">
                  <c:v>9.1308059587632115</c:v>
                </c:pt>
                <c:pt idx="47">
                  <c:v>#N/A</c:v>
                </c:pt>
                <c:pt idx="48">
                  <c:v>#N/A</c:v>
                </c:pt>
                <c:pt idx="49">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9.2128198875096281</c:v>
                </c:pt>
                <c:pt idx="48">
                  <c:v>9.214651352415121</c:v>
                </c:pt>
                <c:pt idx="49">
                  <c:v>9.2246050806839541</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8.2110758999173079</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80850590069023"/>
          <c:w val="0.74531387576855079"/>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7.9648826088920739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4.7605000703965672E-2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1.2121174710879146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8.2110758999173079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8.686810587155426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Sheet1!$D$2:$D$47</c:f>
              <c:numCache>
                <c:formatCode>General</c:formatCode>
                <c:ptCount val="46"/>
                <c:pt idx="0">
                  <c:v>3.1196125608263068</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Sheet1!$E$2:$E$47</c:f>
              <c:numCache>
                <c:formatCode>General</c:formatCode>
                <c:ptCount val="46"/>
                <c:pt idx="0">
                  <c:v>#N/A</c:v>
                </c:pt>
                <c:pt idx="1">
                  <c:v>3.3075471041660558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Sheet1!$F$2:$F$47</c:f>
              <c:numCache>
                <c:formatCode>General</c:formatCode>
                <c:ptCount val="46"/>
                <c:pt idx="0">
                  <c:v>#N/A</c:v>
                </c:pt>
                <c:pt idx="1">
                  <c:v>#N/A</c:v>
                </c:pt>
                <c:pt idx="2">
                  <c:v>3.6976870258104109</c:v>
                </c:pt>
                <c:pt idx="3">
                  <c:v>3.7213588680495442</c:v>
                </c:pt>
                <c:pt idx="4">
                  <c:v>3.83881612818743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Sheet1!$G$2:$G$47</c:f>
              <c:numCache>
                <c:formatCode>General</c:formatCode>
                <c:ptCount val="46"/>
                <c:pt idx="0">
                  <c:v>#N/A</c:v>
                </c:pt>
                <c:pt idx="1">
                  <c:v>#N/A</c:v>
                </c:pt>
                <c:pt idx="2">
                  <c:v>#N/A</c:v>
                </c:pt>
                <c:pt idx="3">
                  <c:v>#N/A</c:v>
                </c:pt>
                <c:pt idx="4">
                  <c:v>#N/A</c:v>
                </c:pt>
                <c:pt idx="5">
                  <c:v>4.1164449591080583</c:v>
                </c:pt>
                <c:pt idx="6">
                  <c:v>4.1553111913298331</c:v>
                </c:pt>
                <c:pt idx="7">
                  <c:v>4.235259628386383</c:v>
                </c:pt>
                <c:pt idx="8">
                  <c:v>4.3053380101356442</c:v>
                </c:pt>
                <c:pt idx="9">
                  <c:v>4.3096288785847943</c:v>
                </c:pt>
                <c:pt idx="10">
                  <c:v>4.3176363783605396</c:v>
                </c:pt>
                <c:pt idx="11">
                  <c:v>4.3603093808288564</c:v>
                </c:pt>
                <c:pt idx="12">
                  <c:v>4.3640168388719811</c:v>
                </c:pt>
                <c:pt idx="13">
                  <c:v>4.4340075541731983</c:v>
                </c:pt>
                <c:pt idx="14">
                  <c:v>4.4803199760711552</c:v>
                </c:pt>
                <c:pt idx="15">
                  <c:v>4.4940528453931714</c:v>
                </c:pt>
                <c:pt idx="16">
                  <c:v>4.5770372657869629</c:v>
                </c:pt>
                <c:pt idx="17">
                  <c:v>4.6007722485367486</c:v>
                </c:pt>
                <c:pt idx="18">
                  <c:v>4.7746405442038196</c:v>
                </c:pt>
                <c:pt idx="19">
                  <c:v>4.8198614837001106</c:v>
                </c:pt>
                <c:pt idx="20">
                  <c:v>4.8233370481985549</c:v>
                </c:pt>
                <c:pt idx="21">
                  <c:v>4.901316812987063</c:v>
                </c:pt>
                <c:pt idx="22">
                  <c:v>4.9056841591993541</c:v>
                </c:pt>
                <c:pt idx="23">
                  <c:v>4.9593578456506098</c:v>
                </c:pt>
                <c:pt idx="24">
                  <c:v>5.0121280184428638</c:v>
                </c:pt>
                <c:pt idx="25">
                  <c:v>5.0351593955294742</c:v>
                </c:pt>
                <c:pt idx="26">
                  <c:v>5.1685976800632396</c:v>
                </c:pt>
                <c:pt idx="27">
                  <c:v>5.2016370852389588</c:v>
                </c:pt>
                <c:pt idx="28">
                  <c:v>5.227415672361146</c:v>
                </c:pt>
                <c:pt idx="29">
                  <c:v>5.2385919591922354</c:v>
                </c:pt>
                <c:pt idx="30">
                  <c:v>5.2516346401686684</c:v>
                </c:pt>
                <c:pt idx="31">
                  <c:v>5.2518783132435232</c:v>
                </c:pt>
                <c:pt idx="32">
                  <c:v>5.3105312370567566</c:v>
                </c:pt>
                <c:pt idx="33">
                  <c:v>5.3565553937155332</c:v>
                </c:pt>
                <c:pt idx="34">
                  <c:v>5.3887694248608788</c:v>
                </c:pt>
                <c:pt idx="35">
                  <c:v>5.4912305416627776</c:v>
                </c:pt>
                <c:pt idx="36">
                  <c:v>5.5032643787814406</c:v>
                </c:pt>
                <c:pt idx="37">
                  <c:v>5.5291509854805856</c:v>
                </c:pt>
                <c:pt idx="38">
                  <c:v>5.5359393191693549</c:v>
                </c:pt>
                <c:pt idx="39">
                  <c:v>5.5575444281677928</c:v>
                </c:pt>
                <c:pt idx="40">
                  <c:v>5.6094467792395672</c:v>
                </c:pt>
                <c:pt idx="41">
                  <c:v>5.6293690422353766</c:v>
                </c:pt>
                <c:pt idx="42">
                  <c:v>5.7380961360978997</c:v>
                </c:pt>
                <c:pt idx="43">
                  <c:v>#N/A</c:v>
                </c:pt>
                <c:pt idx="44">
                  <c:v>#N/A</c:v>
                </c:pt>
                <c:pt idx="45">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Sheet1!$H$2:$H$47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5.7250693229237246</c:v>
                </c:pt>
                <c:pt idx="44">
                  <c:v>5.9874726856613592</c:v>
                </c:pt>
                <c:pt idx="45">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Sheet1!$I$2:$I$47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6.3223375106366344</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Sheet1!$J$2:$J$47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Sheet1!$K$2:$K$47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2011467379202854"/>
          <c:w val="0.74050409342017565"/>
          <c:h val="0.6950489868626140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Did the NHS mental health team give your family or carer information or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3.4310599736993188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0.21459447775198415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0.25983332522141689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2.7126229087589362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9.1092259748918103E-2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3.7927098317487742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5.2617992310521879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NHS mental health crisis support,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5.036740146960588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Sheet1!$D$2:$D$49</c:f>
              <c:numCache>
                <c:formatCode>General</c:formatCode>
                <c:ptCount val="48"/>
                <c:pt idx="0">
                  <c:v>5.5954084536214266</c:v>
                </c:pt>
                <c:pt idx="1">
                  <c:v>6.1719350155303907</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Sheet1!$E$2:$E$49</c:f>
              <c:numCache>
                <c:formatCode>General</c:formatCode>
                <c:ptCount val="48"/>
                <c:pt idx="0">
                  <c:v>#N/A</c:v>
                </c:pt>
                <c:pt idx="1">
                  <c:v>#N/A</c:v>
                </c:pt>
                <c:pt idx="2">
                  <c:v>6.1474272202754729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Sheet1!$F$2:$F$49</c:f>
              <c:numCache>
                <c:formatCode>General</c:formatCode>
                <c:ptCount val="48"/>
                <c:pt idx="0">
                  <c:v>#N/A</c:v>
                </c:pt>
                <c:pt idx="1">
                  <c:v>#N/A</c:v>
                </c:pt>
                <c:pt idx="2">
                  <c:v>#N/A</c:v>
                </c:pt>
                <c:pt idx="3">
                  <c:v>6.2603918570085968</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Sheet1!$G$2:$G$49</c:f>
              <c:numCache>
                <c:formatCode>General</c:formatCode>
                <c:ptCount val="48"/>
                <c:pt idx="0">
                  <c:v>#N/A</c:v>
                </c:pt>
                <c:pt idx="1">
                  <c:v>#N/A</c:v>
                </c:pt>
                <c:pt idx="2">
                  <c:v>#N/A</c:v>
                </c:pt>
                <c:pt idx="3">
                  <c:v>#N/A</c:v>
                </c:pt>
                <c:pt idx="4">
                  <c:v>6.3797712947466128</c:v>
                </c:pt>
                <c:pt idx="5">
                  <c:v>6.4370217429264178</c:v>
                </c:pt>
                <c:pt idx="6">
                  <c:v>6.5018697334422662</c:v>
                </c:pt>
                <c:pt idx="7">
                  <c:v>6.5248304168852664</c:v>
                </c:pt>
                <c:pt idx="8">
                  <c:v>6.612959752005942</c:v>
                </c:pt>
                <c:pt idx="9">
                  <c:v>6.6475245686237567</c:v>
                </c:pt>
                <c:pt idx="10">
                  <c:v>6.6590796384969178</c:v>
                </c:pt>
                <c:pt idx="11">
                  <c:v>6.6769026242281901</c:v>
                </c:pt>
                <c:pt idx="12">
                  <c:v>6.6816981070890034</c:v>
                </c:pt>
                <c:pt idx="13">
                  <c:v>6.6909519020741799</c:v>
                </c:pt>
                <c:pt idx="14">
                  <c:v>6.7533155874198929</c:v>
                </c:pt>
                <c:pt idx="15">
                  <c:v>6.7549945894940384</c:v>
                </c:pt>
                <c:pt idx="16">
                  <c:v>6.7618908728764922</c:v>
                </c:pt>
                <c:pt idx="17">
                  <c:v>6.7855093644957689</c:v>
                </c:pt>
                <c:pt idx="18">
                  <c:v>6.7936352664873034</c:v>
                </c:pt>
                <c:pt idx="19">
                  <c:v>6.9126587633323107</c:v>
                </c:pt>
                <c:pt idx="20">
                  <c:v>6.9184380692290812</c:v>
                </c:pt>
                <c:pt idx="21">
                  <c:v>6.9222730721806283</c:v>
                </c:pt>
                <c:pt idx="22">
                  <c:v>6.9434482854916499</c:v>
                </c:pt>
                <c:pt idx="23">
                  <c:v>6.9557661036672087</c:v>
                </c:pt>
                <c:pt idx="24">
                  <c:v>6.984009069359475</c:v>
                </c:pt>
                <c:pt idx="25">
                  <c:v>6.9886848391455167</c:v>
                </c:pt>
                <c:pt idx="26">
                  <c:v>7.0257051807140858</c:v>
                </c:pt>
                <c:pt idx="27">
                  <c:v>7.0307977141112223</c:v>
                </c:pt>
                <c:pt idx="28">
                  <c:v>7.0352689275341156</c:v>
                </c:pt>
                <c:pt idx="29">
                  <c:v>7.0387126960848194</c:v>
                </c:pt>
                <c:pt idx="30">
                  <c:v>7.0726445008978791</c:v>
                </c:pt>
                <c:pt idx="31">
                  <c:v>7.0874609845122132</c:v>
                </c:pt>
                <c:pt idx="32">
                  <c:v>7.0946720487015043</c:v>
                </c:pt>
                <c:pt idx="33">
                  <c:v>7.1056377530488373</c:v>
                </c:pt>
                <c:pt idx="34">
                  <c:v>7.1080494868212343</c:v>
                </c:pt>
                <c:pt idx="35">
                  <c:v>7.1620468436447684</c:v>
                </c:pt>
                <c:pt idx="36">
                  <c:v>7.2458929326054369</c:v>
                </c:pt>
                <c:pt idx="37">
                  <c:v>7.253150354438219</c:v>
                </c:pt>
                <c:pt idx="38">
                  <c:v>7.2566674825756392</c:v>
                </c:pt>
                <c:pt idx="39">
                  <c:v>7.2687508864776724</c:v>
                </c:pt>
                <c:pt idx="40">
                  <c:v>7.3309010151500171</c:v>
                </c:pt>
                <c:pt idx="41">
                  <c:v>7.3454875529352464</c:v>
                </c:pt>
                <c:pt idx="42">
                  <c:v>7.3600241250037088</c:v>
                </c:pt>
                <c:pt idx="43">
                  <c:v>7.3839851766050213</c:v>
                </c:pt>
                <c:pt idx="44">
                  <c:v>7.4014753468911252</c:v>
                </c:pt>
                <c:pt idx="45">
                  <c:v>7.4027247075355067</c:v>
                </c:pt>
                <c:pt idx="46">
                  <c:v>#N/A</c:v>
                </c:pt>
                <c:pt idx="47">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Sheet1!$H$2:$H$49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Sheet1!$I$2:$I$49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7.7761488678773114</c:v>
                </c:pt>
                <c:pt idx="47">
                  <c:v>7.9401077850999533</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Sheet1!$J$2:$J$49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Sheet1!$K$2:$K$49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97846541112191"/>
          <c:w val="0.74358417792120246"/>
          <c:h val="0.6319805783408564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Thinking about the last time you contacted NHS mental health crisis support, how do you feel about the length of time it took you to get through to someone?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7.2615031679990896</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0.33507381641662448</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0.12803435693197596</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1.336660451179374</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5.0137863944140548E-2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7.2615031679990896</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8.3929415669373775</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0.62566844919786091</c:v>
                </c:pt>
                <c:pt idx="1">
                  <c:v>6.4171122994652413E-2</c:v>
                </c:pt>
                <c:pt idx="2">
                  <c:v>0.1176470588235294</c:v>
                </c:pt>
                <c:pt idx="3">
                  <c:v>9.0909090909090912E-2</c:v>
                </c:pt>
                <c:pt idx="4">
                  <c:v>5.3475935828876994E-3</c:v>
                </c:pt>
                <c:pt idx="5">
                  <c:v>9.6256684491978606E-2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3.1996423569496719</c:v>
                </c:pt>
                <c:pt idx="1">
                  <c:v>3.277388819615993</c:v>
                </c:pt>
                <c:pt idx="2">
                  <c:v>3.331591454665038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3.4721081824193769</c:v>
                </c:pt>
                <c:pt idx="4">
                  <c:v>3.489640142138378</c:v>
                </c:pt>
                <c:pt idx="5">
                  <c:v>3.5845350089419981</c:v>
                </c:pt>
                <c:pt idx="6">
                  <c:v>3.6017815025386901</c:v>
                </c:pt>
                <c:pt idx="7">
                  <c:v>3.6390810943238021</c:v>
                </c:pt>
                <c:pt idx="8">
                  <c:v>3.6512594025651892</c:v>
                </c:pt>
                <c:pt idx="9">
                  <c:v>3.6669414629784089</c:v>
                </c:pt>
                <c:pt idx="10">
                  <c:v>3.6858361003662101</c:v>
                </c:pt>
                <c:pt idx="11">
                  <c:v>3.7196983318329431</c:v>
                </c:pt>
                <c:pt idx="12">
                  <c:v>3.7622696991906701</c:v>
                </c:pt>
                <c:pt idx="13">
                  <c:v>3.7693256313657439</c:v>
                </c:pt>
                <c:pt idx="14">
                  <c:v>3.779811936327325</c:v>
                </c:pt>
                <c:pt idx="15">
                  <c:v>3.781203323472289</c:v>
                </c:pt>
                <c:pt idx="16">
                  <c:v>3.7816480230889371</c:v>
                </c:pt>
                <c:pt idx="17">
                  <c:v>3.7846310152056288</c:v>
                </c:pt>
                <c:pt idx="18">
                  <c:v>3.824975087132731</c:v>
                </c:pt>
                <c:pt idx="19">
                  <c:v>3.850394712170274</c:v>
                </c:pt>
                <c:pt idx="20">
                  <c:v>3.9058891916041132</c:v>
                </c:pt>
                <c:pt idx="21">
                  <c:v>3.9140657186663961</c:v>
                </c:pt>
                <c:pt idx="22">
                  <c:v>3.9361322353912191</c:v>
                </c:pt>
                <c:pt idx="23">
                  <c:v>3.937157598007877</c:v>
                </c:pt>
                <c:pt idx="24">
                  <c:v>3.939069515021457</c:v>
                </c:pt>
                <c:pt idx="25">
                  <c:v>3.9455488500439571</c:v>
                </c:pt>
                <c:pt idx="26">
                  <c:v>3.9545642201393378</c:v>
                </c:pt>
                <c:pt idx="27">
                  <c:v>3.9756186757173451</c:v>
                </c:pt>
                <c:pt idx="28">
                  <c:v>4.0937976421024898</c:v>
                </c:pt>
                <c:pt idx="29">
                  <c:v>4.1221984340948978</c:v>
                </c:pt>
                <c:pt idx="30">
                  <c:v>4.1322787327221366</c:v>
                </c:pt>
                <c:pt idx="31">
                  <c:v>4.1367257735574707</c:v>
                </c:pt>
                <c:pt idx="32">
                  <c:v>4.1482105914191907</c:v>
                </c:pt>
                <c:pt idx="33">
                  <c:v>4.1695533458398124</c:v>
                </c:pt>
                <c:pt idx="34">
                  <c:v>4.174080022401343</c:v>
                </c:pt>
                <c:pt idx="35">
                  <c:v>4.2048729509002296</c:v>
                </c:pt>
                <c:pt idx="36">
                  <c:v>4.2060321528659959</c:v>
                </c:pt>
                <c:pt idx="37">
                  <c:v>4.24149980643862</c:v>
                </c:pt>
                <c:pt idx="38">
                  <c:v>4.3532191418744981</c:v>
                </c:pt>
                <c:pt idx="39">
                  <c:v>4.3720592961141342</c:v>
                </c:pt>
                <c:pt idx="40">
                  <c:v>4.450756963109658</c:v>
                </c:pt>
                <c:pt idx="41">
                  <c:v>4.4586737241739742</c:v>
                </c:pt>
                <c:pt idx="42">
                  <c:v>4.5228429341052188</c:v>
                </c:pt>
                <c:pt idx="43">
                  <c:v>4.5244320393668414</c:v>
                </c:pt>
                <c:pt idx="44">
                  <c:v>4.5617538816737886</c:v>
                </c:pt>
                <c:pt idx="45">
                  <c:v>#N/A</c:v>
                </c:pt>
                <c:pt idx="46">
                  <c:v>#N/A</c:v>
                </c:pt>
                <c:pt idx="47">
                  <c:v>#N/A</c:v>
                </c:pt>
                <c:pt idx="48">
                  <c:v>#N/A</c:v>
                </c:pt>
                <c:pt idx="49">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4.5274284875905701</c:v>
                </c:pt>
                <c:pt idx="46">
                  <c:v>4.6029915729826856</c:v>
                </c:pt>
                <c:pt idx="47">
                  <c:v>4.6396144535374084</c:v>
                </c:pt>
                <c:pt idx="48">
                  <c:v>#N/A</c:v>
                </c:pt>
                <c:pt idx="49">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4.7432880184727964</c:v>
                </c:pt>
                <c:pt idx="49">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4.9698086395451746</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3.277388819615993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17823689636083079"/>
          <c:w val="0.74050409342017565"/>
          <c:h val="0.567204256579177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1.8397689967316251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7.298131859988799E-2</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1.5075482919305558</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0.14440314735946824</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0.40305541921118593</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2.623202034538576</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2.6665244612967909</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Q32_3. In the last 12 months, did your NHS mental health team give you any help or advice with finding support for… Help with money or benefits </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5874611372105779"/>
          <c:w val="0.74050409342017565"/>
          <c:h val="0.690520916322315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1.310899952383545</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0.31779609812662901</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0.12472518012391109</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1.302113116610021</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0.12472518012391109</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0.29178794850894496</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1.7174826289726191</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2.4044777889390949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588530751383743"/>
          <c:w val="0.74050409342017565"/>
          <c:h val="0.559557385325445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2.9711815965756712</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0.21997007915626998</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0.17145791263208965</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1.7899961881235131</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0.1714579126320892</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4.0237679416106786E-2</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3.3510927767593301</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4.2576076824257871</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Q32_1. In the last 12 months, did your NHS mental health team give you any help or advice with finding support for… Joining a group (e.g. art, sport etc)</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869817107738776"/>
          <c:w val="0.74050409342017565"/>
          <c:h val="0.345516558261979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3.6452804375308232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0.22969772666415667</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0.13618899991038802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1.4217937624555201</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0.13618899991038802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0.39957032091588385</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3.8157968077875108</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4.722064045333128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In the last 12 months, has your NHS mental health team supported you with your physical health needs?</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327404809619238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4.8793698500219289</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0.32815226601669778</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0.12758935394681714</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1.3320146833934974</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0.12758935394681714</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0.15781759529242301</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4.8793698500219289</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6.0011188116821934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3.7899678466941542</c:v>
                </c:pt>
                <c:pt idx="1">
                  <c:v>3.8073236029507131</c:v>
                </c:pt>
                <c:pt idx="2">
                  <c:v>3.8104785229309268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3.9817995518662439</c:v>
                </c:pt>
                <c:pt idx="4">
                  <c:v>3.9902154184977601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4.1767252742983052</c:v>
                </c:pt>
                <c:pt idx="6">
                  <c:v>4.2005012795883454</c:v>
                </c:pt>
                <c:pt idx="7">
                  <c:v>4.2382924933956634</c:v>
                </c:pt>
                <c:pt idx="8">
                  <c:v>4.2618157250664321</c:v>
                </c:pt>
                <c:pt idx="9">
                  <c:v>4.3814643294282583</c:v>
                </c:pt>
                <c:pt idx="10">
                  <c:v>4.4359811212812836</c:v>
                </c:pt>
                <c:pt idx="11">
                  <c:v>4.4608604721883687</c:v>
                </c:pt>
                <c:pt idx="12">
                  <c:v>4.4934725281505976</c:v>
                </c:pt>
                <c:pt idx="13">
                  <c:v>4.4993113147471586</c:v>
                </c:pt>
                <c:pt idx="14">
                  <c:v>4.5343481213502042</c:v>
                </c:pt>
                <c:pt idx="15">
                  <c:v>4.5670984960129317</c:v>
                </c:pt>
                <c:pt idx="16">
                  <c:v>4.5705979241419064</c:v>
                </c:pt>
                <c:pt idx="17">
                  <c:v>4.5865277299245442</c:v>
                </c:pt>
                <c:pt idx="18">
                  <c:v>4.5958554109010077</c:v>
                </c:pt>
                <c:pt idx="19">
                  <c:v>4.5971982767000563</c:v>
                </c:pt>
                <c:pt idx="20">
                  <c:v>4.6671607394248964</c:v>
                </c:pt>
                <c:pt idx="21">
                  <c:v>4.6799533124773296</c:v>
                </c:pt>
                <c:pt idx="22">
                  <c:v>4.7547682079888176</c:v>
                </c:pt>
                <c:pt idx="23">
                  <c:v>4.7805916788613674</c:v>
                </c:pt>
                <c:pt idx="24">
                  <c:v>4.8063820884765383</c:v>
                </c:pt>
                <c:pt idx="25">
                  <c:v>4.809542899404267</c:v>
                </c:pt>
                <c:pt idx="26">
                  <c:v>4.8788821198173693</c:v>
                </c:pt>
                <c:pt idx="27">
                  <c:v>4.9285411068059579</c:v>
                </c:pt>
                <c:pt idx="28">
                  <c:v>4.9362887670335134</c:v>
                </c:pt>
                <c:pt idx="29">
                  <c:v>4.9788836968305006</c:v>
                </c:pt>
                <c:pt idx="30">
                  <c:v>5.00116996288439</c:v>
                </c:pt>
                <c:pt idx="31">
                  <c:v>5.0122323418846459</c:v>
                </c:pt>
                <c:pt idx="32">
                  <c:v>5.0315677583532672</c:v>
                </c:pt>
                <c:pt idx="33">
                  <c:v>5.0338457406623931</c:v>
                </c:pt>
                <c:pt idx="34">
                  <c:v>5.0815047603081904</c:v>
                </c:pt>
                <c:pt idx="35">
                  <c:v>5.0967183590446457</c:v>
                </c:pt>
                <c:pt idx="36">
                  <c:v>5.1220575085267006</c:v>
                </c:pt>
                <c:pt idx="37">
                  <c:v>5.1382346603189681</c:v>
                </c:pt>
                <c:pt idx="38">
                  <c:v>5.1395463933641432</c:v>
                </c:pt>
                <c:pt idx="39">
                  <c:v>5.1903413122899167</c:v>
                </c:pt>
                <c:pt idx="40">
                  <c:v>5.1979257661290124</c:v>
                </c:pt>
                <c:pt idx="41">
                  <c:v>5.2059303538460844</c:v>
                </c:pt>
                <c:pt idx="42">
                  <c:v>5.2218810291060986</c:v>
                </c:pt>
                <c:pt idx="43">
                  <c:v>5.2997142408753231</c:v>
                </c:pt>
                <c:pt idx="44">
                  <c:v>5.3952974653126509</c:v>
                </c:pt>
                <c:pt idx="45">
                  <c:v>5.6749990202514864</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5.4668253738978061</c:v>
                </c:pt>
                <c:pt idx="47">
                  <c:v>5.6865118441763283</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5.6683207073278954</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5.9601352076289196</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3.9902154184977601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0845558262141343"/>
          <c:w val="0.74050409342017565"/>
          <c:h val="0.6036929249408310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3.655691658038537</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9.6452859008609781E-2</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0.19022905805798818</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1.9859642729045888</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0.19022905805798818</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0.17396951022007023</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4.3193061957719694</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4.9353557115574294</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3.3847752628334642</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0.45659501044348483</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0.13123906037162003</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1.3701170986619453</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0.13123906037162048</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0.38453313832584435</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3.6611246412235499</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4.6576678829795419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7.4156323913469446</c:v>
                </c:pt>
                <c:pt idx="1">
                  <c:v>7.4473112129315258</c:v>
                </c:pt>
                <c:pt idx="2">
                  <c:v>7.4853258940027771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7.5049533570443874</c:v>
                </c:pt>
                <c:pt idx="4">
                  <c:v>7.5160809180090276</c:v>
                </c:pt>
                <c:pt idx="5">
                  <c:v>7.577690231848182</c:v>
                </c:pt>
                <c:pt idx="6">
                  <c:v>7.5787341508894714</c:v>
                </c:pt>
                <c:pt idx="7">
                  <c:v>7.6298612900808109</c:v>
                </c:pt>
                <c:pt idx="8">
                  <c:v>7.696762993373083</c:v>
                </c:pt>
                <c:pt idx="9">
                  <c:v>7.7380841881691982</c:v>
                </c:pt>
                <c:pt idx="10">
                  <c:v>7.8281035158350596</c:v>
                </c:pt>
                <c:pt idx="11">
                  <c:v>7.8281628613053034</c:v>
                </c:pt>
                <c:pt idx="12">
                  <c:v>7.8746383355760159</c:v>
                </c:pt>
                <c:pt idx="13">
                  <c:v>7.8833564000100154</c:v>
                </c:pt>
                <c:pt idx="14">
                  <c:v>7.8844333469273034</c:v>
                </c:pt>
                <c:pt idx="15">
                  <c:v>7.919021697945853</c:v>
                </c:pt>
                <c:pt idx="16">
                  <c:v>7.9196106777826412</c:v>
                </c:pt>
                <c:pt idx="17">
                  <c:v>7.9211586530723563</c:v>
                </c:pt>
                <c:pt idx="18">
                  <c:v>7.928493931890678</c:v>
                </c:pt>
                <c:pt idx="19">
                  <c:v>7.9379729495654727</c:v>
                </c:pt>
                <c:pt idx="20">
                  <c:v>7.9386248711746257</c:v>
                </c:pt>
                <c:pt idx="21">
                  <c:v>7.944466212004059</c:v>
                </c:pt>
                <c:pt idx="22">
                  <c:v>7.9501826142982672</c:v>
                </c:pt>
                <c:pt idx="23">
                  <c:v>7.9717400097010076</c:v>
                </c:pt>
                <c:pt idx="24">
                  <c:v>7.9768004911839032</c:v>
                </c:pt>
                <c:pt idx="25">
                  <c:v>7.9792126675207626</c:v>
                </c:pt>
                <c:pt idx="26">
                  <c:v>7.982576143388016</c:v>
                </c:pt>
                <c:pt idx="27">
                  <c:v>8.0087417295403895</c:v>
                </c:pt>
                <c:pt idx="28">
                  <c:v>8.0177472436247079</c:v>
                </c:pt>
                <c:pt idx="29">
                  <c:v>8.0192626277082812</c:v>
                </c:pt>
                <c:pt idx="30">
                  <c:v>8.0343845646652063</c:v>
                </c:pt>
                <c:pt idx="31">
                  <c:v>8.066745302374061</c:v>
                </c:pt>
                <c:pt idx="32">
                  <c:v>8.0705219305135394</c:v>
                </c:pt>
                <c:pt idx="33">
                  <c:v>8.0746002247152582</c:v>
                </c:pt>
                <c:pt idx="34">
                  <c:v>8.0884635176126842</c:v>
                </c:pt>
                <c:pt idx="35">
                  <c:v>8.1111007548297849</c:v>
                </c:pt>
                <c:pt idx="36">
                  <c:v>8.1357917527404826</c:v>
                </c:pt>
                <c:pt idx="37">
                  <c:v>8.1633740772457308</c:v>
                </c:pt>
                <c:pt idx="38">
                  <c:v>8.1864197880532075</c:v>
                </c:pt>
                <c:pt idx="39">
                  <c:v>8.1886857728935425</c:v>
                </c:pt>
                <c:pt idx="40">
                  <c:v>8.2235564243844941</c:v>
                </c:pt>
                <c:pt idx="41">
                  <c:v>8.2469018379426835</c:v>
                </c:pt>
                <c:pt idx="42">
                  <c:v>8.2622653879009356</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8.4434258968286997</c:v>
                </c:pt>
                <c:pt idx="44">
                  <c:v>8.4436550487626612</c:v>
                </c:pt>
                <c:pt idx="45">
                  <c:v>8.4627501408538812</c:v>
                </c:pt>
                <c:pt idx="46">
                  <c:v>8.465085603824237</c:v>
                </c:pt>
                <c:pt idx="47">
                  <c:v>#N/A</c:v>
                </c:pt>
                <c:pt idx="48">
                  <c:v>#N/A</c:v>
                </c:pt>
                <c:pt idx="49">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8.5796831111756262</c:v>
                </c:pt>
                <c:pt idx="48">
                  <c:v>8.6438958342731294</c:v>
                </c:pt>
                <c:pt idx="49">
                  <c:v>8.7100014462359034</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7.4473112129315258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0.28021978021978022</c:v>
                </c:pt>
                <c:pt idx="1">
                  <c:v>5.4945054945054949E-3</c:v>
                </c:pt>
                <c:pt idx="2">
                  <c:v>0.48351648351648352</c:v>
                </c:pt>
                <c:pt idx="3">
                  <c:v>5.4945054945054949E-3</c:v>
                </c:pt>
                <c:pt idx="4">
                  <c:v>0</c:v>
                </c:pt>
                <c:pt idx="5">
                  <c:v>0.1098901098901099</c:v>
                </c:pt>
                <c:pt idx="6">
                  <c:v>0</c:v>
                </c:pt>
                <c:pt idx="7">
                  <c:v>3.8461538461538457E-2</c:v>
                </c:pt>
                <c:pt idx="8">
                  <c:v>7.6923076923076927E-2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772078190034184"/>
          <c:w val="0.74050409342017565"/>
          <c:h val="0.6339577464071199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7.2982020732820754</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2.3421679406134821E-2</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0.10278618011155594</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1.0730730811254938</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0.10278618011155594</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0.1734073635669855</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7.6042247348576124</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7.9609464733625126</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7.2903976910054391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8.3206229347372762E-2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0.10638251817203592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1.1106183382713484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5.5721558071809341E-2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7.2903976910054391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8.0352956076605224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6.0970199914819032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6.2412350374346861</c:v>
                </c:pt>
                <c:pt idx="2">
                  <c:v>6.3010356877624059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6.3246504216114143</c:v>
                </c:pt>
                <c:pt idx="4">
                  <c:v>6.4135027542013354</c:v>
                </c:pt>
                <c:pt idx="5">
                  <c:v>6.4153248211524261</c:v>
                </c:pt>
                <c:pt idx="6">
                  <c:v>6.4287932664232201</c:v>
                </c:pt>
                <c:pt idx="7">
                  <c:v>6.4418247611963908</c:v>
                </c:pt>
                <c:pt idx="8">
                  <c:v>6.4732849064664899</c:v>
                </c:pt>
                <c:pt idx="9">
                  <c:v>6.5174905021296956</c:v>
                </c:pt>
                <c:pt idx="10">
                  <c:v>6.5336616169579056</c:v>
                </c:pt>
                <c:pt idx="11">
                  <c:v>6.5910177035510964</c:v>
                </c:pt>
                <c:pt idx="12">
                  <c:v>6.6178777525633086</c:v>
                </c:pt>
                <c:pt idx="13">
                  <c:v>6.6927678919028439</c:v>
                </c:pt>
                <c:pt idx="14">
                  <c:v>6.6965892371643134</c:v>
                </c:pt>
                <c:pt idx="15">
                  <c:v>6.6987232286186122</c:v>
                </c:pt>
                <c:pt idx="16">
                  <c:v>6.7245934189083254</c:v>
                </c:pt>
                <c:pt idx="17">
                  <c:v>6.749832663589431</c:v>
                </c:pt>
                <c:pt idx="18">
                  <c:v>6.7656200737290169</c:v>
                </c:pt>
                <c:pt idx="19">
                  <c:v>6.767178830327464</c:v>
                </c:pt>
                <c:pt idx="20">
                  <c:v>6.775045271130093</c:v>
                </c:pt>
                <c:pt idx="21">
                  <c:v>6.7816490612091282</c:v>
                </c:pt>
                <c:pt idx="22">
                  <c:v>6.7942303372026407</c:v>
                </c:pt>
                <c:pt idx="23">
                  <c:v>6.8032474764447866</c:v>
                </c:pt>
                <c:pt idx="24">
                  <c:v>6.8140831582415213</c:v>
                </c:pt>
                <c:pt idx="25">
                  <c:v>6.8225403499126136</c:v>
                </c:pt>
                <c:pt idx="26">
                  <c:v>6.8356798343296878</c:v>
                </c:pt>
                <c:pt idx="27">
                  <c:v>6.8390790305488096</c:v>
                </c:pt>
                <c:pt idx="28">
                  <c:v>6.846998806471972</c:v>
                </c:pt>
                <c:pt idx="29">
                  <c:v>6.8758332659067092</c:v>
                </c:pt>
                <c:pt idx="30">
                  <c:v>6.8979258562708878</c:v>
                </c:pt>
                <c:pt idx="31">
                  <c:v>6.9417452488588243</c:v>
                </c:pt>
                <c:pt idx="32">
                  <c:v>6.9491194562418714</c:v>
                </c:pt>
                <c:pt idx="33">
                  <c:v>6.9521494133231219</c:v>
                </c:pt>
                <c:pt idx="34">
                  <c:v>6.9556763873520531</c:v>
                </c:pt>
                <c:pt idx="35">
                  <c:v>6.9841734192446641</c:v>
                </c:pt>
                <c:pt idx="36">
                  <c:v>6.9854839860031381</c:v>
                </c:pt>
                <c:pt idx="37">
                  <c:v>7.0185828901731009</c:v>
                </c:pt>
                <c:pt idx="38">
                  <c:v>7.0551790227219628</c:v>
                </c:pt>
                <c:pt idx="39">
                  <c:v>7.0797589192997403</c:v>
                </c:pt>
                <c:pt idx="40">
                  <c:v>7.169656197370772</c:v>
                </c:pt>
                <c:pt idx="41">
                  <c:v>7.2178979180186946</c:v>
                </c:pt>
                <c:pt idx="42">
                  <c:v>7.2498762107902843</c:v>
                </c:pt>
                <c:pt idx="43">
                  <c:v>7.280538414544349</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7.334553159238868</c:v>
                </c:pt>
                <c:pt idx="45">
                  <c:v>7.3455504192765249</c:v>
                </c:pt>
                <c:pt idx="46">
                  <c:v>7.3688862650905786</c:v>
                </c:pt>
                <c:pt idx="47">
                  <c:v>#N/A</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7.404534113825469</c:v>
                </c:pt>
                <c:pt idx="48">
                  <c:v>7.4990724354170206</c:v>
                </c:pt>
                <c:pt idx="49">
                  <c:v>7.6770189911517539</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6.4418247611963908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6.0970199914819032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0.10123894901262176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0.10332865199538421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1.0787364103315387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0.10332865199538421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0.19336633633492184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6.4418247611963908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6.8409557976556794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Overall, in the last 12 months, how was your experience of using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1.788954181845825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2.060430294008464</c:v>
                </c:pt>
                <c:pt idx="2">
                  <c:v>2.1578003631190619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2.1884861773038571</c:v>
                </c:pt>
                <c:pt idx="4">
                  <c:v>2.1922489586564389</c:v>
                </c:pt>
                <c:pt idx="5">
                  <c:v>2.2465389101183368</c:v>
                </c:pt>
                <c:pt idx="6">
                  <c:v>2.2612803287887768</c:v>
                </c:pt>
                <c:pt idx="7">
                  <c:v>2.290417103660241</c:v>
                </c:pt>
                <c:pt idx="8">
                  <c:v>2.3402660193548979</c:v>
                </c:pt>
                <c:pt idx="9">
                  <c:v>2.4214505735431899</c:v>
                </c:pt>
                <c:pt idx="10">
                  <c:v>2.4246327742302309</c:v>
                </c:pt>
                <c:pt idx="11">
                  <c:v>2.4273416691989982</c:v>
                </c:pt>
                <c:pt idx="12">
                  <c:v>2.4323171201644209</c:v>
                </c:pt>
                <c:pt idx="13">
                  <c:v>2.450762657374181</c:v>
                </c:pt>
                <c:pt idx="14">
                  <c:v>2.4749952634871342</c:v>
                </c:pt>
                <c:pt idx="15">
                  <c:v>2.5074572108315252</c:v>
                </c:pt>
                <c:pt idx="16">
                  <c:v>2.6182187904520902</c:v>
                </c:pt>
                <c:pt idx="17">
                  <c:v>2.67544047138967</c:v>
                </c:pt>
                <c:pt idx="18">
                  <c:v>2.6864121061334139</c:v>
                </c:pt>
                <c:pt idx="19">
                  <c:v>2.723788237333399</c:v>
                </c:pt>
                <c:pt idx="20">
                  <c:v>2.7704369978160801</c:v>
                </c:pt>
                <c:pt idx="21">
                  <c:v>2.788831305972352</c:v>
                </c:pt>
                <c:pt idx="22">
                  <c:v>2.803626642952004</c:v>
                </c:pt>
                <c:pt idx="23">
                  <c:v>2.8351861908586282</c:v>
                </c:pt>
                <c:pt idx="24">
                  <c:v>2.8932005727688979</c:v>
                </c:pt>
                <c:pt idx="25">
                  <c:v>2.902400568643098</c:v>
                </c:pt>
                <c:pt idx="26">
                  <c:v>3.0753764024459471</c:v>
                </c:pt>
                <c:pt idx="27">
                  <c:v>3.137580284794538</c:v>
                </c:pt>
                <c:pt idx="28">
                  <c:v>3.174838136712383</c:v>
                </c:pt>
                <c:pt idx="29">
                  <c:v>3.187862238953227</c:v>
                </c:pt>
                <c:pt idx="30">
                  <c:v>3.204099428297559</c:v>
                </c:pt>
                <c:pt idx="31">
                  <c:v>3.2791208813220858</c:v>
                </c:pt>
                <c:pt idx="32">
                  <c:v>3.2922027093346049</c:v>
                </c:pt>
                <c:pt idx="33">
                  <c:v>3.3035115898855412</c:v>
                </c:pt>
                <c:pt idx="34">
                  <c:v>3.3036737652219532</c:v>
                </c:pt>
                <c:pt idx="35">
                  <c:v>3.3108597623021598</c:v>
                </c:pt>
                <c:pt idx="36">
                  <c:v>3.3235440831533709</c:v>
                </c:pt>
                <c:pt idx="37">
                  <c:v>3.36181924031257</c:v>
                </c:pt>
                <c:pt idx="38">
                  <c:v>3.4047661752266838</c:v>
                </c:pt>
                <c:pt idx="39">
                  <c:v>3.4920148056731901</c:v>
                </c:pt>
                <c:pt idx="40">
                  <c:v>3.5064968108767478</c:v>
                </c:pt>
                <c:pt idx="41">
                  <c:v>3.5554256972160889</c:v>
                </c:pt>
                <c:pt idx="42">
                  <c:v>3.6098687452914828</c:v>
                </c:pt>
                <c:pt idx="43">
                  <c:v>3.7127888864167482</c:v>
                </c:pt>
                <c:pt idx="44">
                  <c:v>3.715697787389566</c:v>
                </c:pt>
                <c:pt idx="45">
                  <c:v>3.732386714184261</c:v>
                </c:pt>
                <c:pt idx="46">
                  <c:v>3.8535569118137971</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3.880862077703938</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4.0298146898275151</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4.7290071567087262</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2.803626642952004</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1.788954181845825</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6.2262608544856102E-2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0.1799996715731591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1.8791709349151158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0.17999967157315888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0.63862008825661132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2.803626642952004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2.9708019294213979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Sheet1!$C$2:$C$4</c:f>
              <c:numCache>
                <c:formatCode>General</c:formatCode>
                <c:ptCount val="3"/>
                <c:pt idx="0">
                  <c:v>4.1603793238076694</c:v>
                </c:pt>
                <c:pt idx="1">
                  <c:v>5.6392268692902894</c:v>
                </c:pt>
                <c:pt idx="2">
                  <c:v>6.1108653715634151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Sheet1!$D$2:$D$4</c:f>
              <c:numCache>
                <c:formatCode>General</c:formatCode>
                <c:ptCount val="3"/>
                <c:pt idx="0">
                  <c:v>5.9119804760216974</c:v>
                </c:pt>
                <c:pt idx="1">
                  <c:v>6.1382278754366961</c:v>
                </c:pt>
                <c:pt idx="2">
                  <c:v>6.3369644484468708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Sheet1!$C$2:$C$4</c:f>
              <c:numCache>
                <c:formatCode>General</c:formatCode>
                <c:ptCount val="3"/>
              </c:numCache>
            </c:numRef>
          </c:val>
          <c:smooth val="0"/>
          <c:extLst>
            <c:ext xmlns:c16="http://schemas.microsoft.com/office/drawing/2014/chart" uri="{C3380CC4-5D6E-409C-BE32-E72D297353CC}">
              <c16:uniqueId val="{00000000-E0E6-4C31-9DD2-4C0B27B28E2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Sheet1!$D$2:$D$4</c:f>
              <c:numCache>
                <c:formatCode>General</c:formatCode>
                <c:ptCount val="3"/>
                <c:pt idx="0">
                  <c:v>7.0176329378361144</c:v>
                </c:pt>
                <c:pt idx="1">
                  <c:v>7.0839385332613958</c:v>
                </c:pt>
                <c:pt idx="2">
                  <c:v>7.1152649940092072</c:v>
                </c:pt>
              </c:numCache>
            </c:numRef>
          </c:val>
          <c:smooth val="0"/>
          <c:extLst>
            <c:ext xmlns:c16="http://schemas.microsoft.com/office/drawing/2014/chart" uri="{C3380CC4-5D6E-409C-BE32-E72D297353CC}">
              <c16:uniqueId val="{00000001-E0E6-4C31-9DD2-4C0B27B28E2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Sheet1!$C$2:$C$4</c:f>
              <c:numCache>
                <c:formatCode>General</c:formatCode>
                <c:ptCount val="3"/>
                <c:pt idx="0">
                  <c:v>6.2833308382587978</c:v>
                </c:pt>
                <c:pt idx="1">
                  <c:v>6.809125399652558</c:v>
                </c:pt>
                <c:pt idx="2">
                  <c:v>6.2665426079189714</c:v>
                </c:pt>
              </c:numCache>
            </c:numRef>
          </c:val>
          <c:smooth val="0"/>
          <c:extLst>
            <c:ext xmlns:c16="http://schemas.microsoft.com/office/drawing/2014/chart" uri="{C3380CC4-5D6E-409C-BE32-E72D297353CC}">
              <c16:uniqueId val="{00000000-C5EE-4D0F-8DD6-771EA61DA29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Sheet1!$D$2:$D$4</c:f>
              <c:numCache>
                <c:formatCode>General</c:formatCode>
                <c:ptCount val="3"/>
                <c:pt idx="0">
                  <c:v>6.8439355385488154</c:v>
                </c:pt>
                <c:pt idx="1">
                  <c:v>6.8843600420876099</c:v>
                </c:pt>
                <c:pt idx="2">
                  <c:v>7.0232901714439127</c:v>
                </c:pt>
              </c:numCache>
            </c:numRef>
          </c:val>
          <c:smooth val="0"/>
          <c:extLst>
            <c:ext xmlns:c16="http://schemas.microsoft.com/office/drawing/2014/chart" uri="{C3380CC4-5D6E-409C-BE32-E72D297353CC}">
              <c16:uniqueId val="{00000001-C5EE-4D0F-8DD6-771EA61DA29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Sheet1!$C$2:$C$3</c:f>
              <c:numCache>
                <c:formatCode>General</c:formatCode>
                <c:ptCount val="2"/>
                <c:pt idx="0">
                  <c:v>6.5860950474995272</c:v>
                </c:pt>
                <c:pt idx="1">
                  <c:v>6.5378074945413909</c:v>
                </c:pt>
              </c:numCache>
            </c:numRef>
          </c:val>
          <c:smooth val="0"/>
          <c:extLst>
            <c:ext xmlns:c16="http://schemas.microsoft.com/office/drawing/2014/chart" uri="{C3380CC4-5D6E-409C-BE32-E72D297353CC}">
              <c16:uniqueId val="{00000000-42C5-4352-B3E4-7A971C1D250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Sheet1!$D$2:$D$3</c:f>
              <c:numCache>
                <c:formatCode>General</c:formatCode>
                <c:ptCount val="2"/>
                <c:pt idx="0">
                  <c:v>7.0382197810516942</c:v>
                </c:pt>
                <c:pt idx="1">
                  <c:v>7.1469453696862377</c:v>
                </c:pt>
              </c:numCache>
            </c:numRef>
          </c:val>
          <c:smooth val="0"/>
          <c:extLst>
            <c:ext xmlns:c16="http://schemas.microsoft.com/office/drawing/2014/chart" uri="{C3380CC4-5D6E-409C-BE32-E72D297353CC}">
              <c16:uniqueId val="{00000001-42C5-4352-B3E4-7A971C1D250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81067580104189"/>
          <c:y val="7.1619806564375429E-2"/>
          <c:w val="0.5263219867266110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13</c:v>
                </c:pt>
                <c:pt idx="4" formatCode="0">
                  <c:v>7</c:v>
                </c:pt>
                <c:pt idx="5" formatCode="0">
                  <c:v>11</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Q10: Did you get the help you needed?</c:v>
                  </c:pt>
                </c:lvl>
              </c:multiLvlStrCache>
            </c:multiLvlStrRef>
          </c:cat>
          <c:val>
            <c:numRef>
              <c:f>Sheet1!$C$2:$C$4</c:f>
              <c:numCache>
                <c:formatCode>General</c:formatCode>
                <c:ptCount val="3"/>
                <c:pt idx="0">
                  <c:v>5.5223720337591589</c:v>
                </c:pt>
                <c:pt idx="1">
                  <c:v>5.949809614340797</c:v>
                </c:pt>
                <c:pt idx="2">
                  <c:v>5.7478812907426677</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Q10: Did you get the help you needed?</c:v>
                  </c:pt>
                </c:lvl>
              </c:multiLvlStrCache>
            </c:multiLvlStrRef>
          </c:cat>
          <c:val>
            <c:numRef>
              <c:f>Sheet1!$D$2:$D$4</c:f>
              <c:numCache>
                <c:formatCode>General</c:formatCode>
                <c:ptCount val="3"/>
                <c:pt idx="0">
                  <c:v>5.9962718903991261</c:v>
                </c:pt>
                <c:pt idx="1">
                  <c:v>5.9425341155467573</c:v>
                </c:pt>
                <c:pt idx="2">
                  <c:v>6.1212349013148248</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Sheet1!$C$2:$C$4</c:f>
              <c:numCache>
                <c:formatCode>General</c:formatCode>
                <c:ptCount val="3"/>
                <c:pt idx="0">
                  <c:v>5.9450857429664667</c:v>
                </c:pt>
                <c:pt idx="1">
                  <c:v>6.0098945984327283</c:v>
                </c:pt>
                <c:pt idx="2">
                  <c:v>5.9928998648703828</c:v>
                </c:pt>
              </c:numCache>
            </c:numRef>
          </c:val>
          <c:smooth val="0"/>
          <c:extLst>
            <c:ext xmlns:c16="http://schemas.microsoft.com/office/drawing/2014/chart" uri="{C3380CC4-5D6E-409C-BE32-E72D297353CC}">
              <c16:uniqueId val="{00000000-6D05-45DC-B4C1-76A9B36D8F07}"/>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Sheet1!$D$2:$D$4</c:f>
              <c:numCache>
                <c:formatCode>General</c:formatCode>
                <c:ptCount val="3"/>
                <c:pt idx="0">
                  <c:v>6.420695448824115</c:v>
                </c:pt>
                <c:pt idx="1">
                  <c:v>6.5334616040411264</c:v>
                </c:pt>
                <c:pt idx="2">
                  <c:v>6.657780540168563</c:v>
                </c:pt>
              </c:numCache>
            </c:numRef>
          </c:val>
          <c:smooth val="0"/>
          <c:extLst>
            <c:ext xmlns:c16="http://schemas.microsoft.com/office/drawing/2014/chart" uri="{C3380CC4-5D6E-409C-BE32-E72D297353CC}">
              <c16:uniqueId val="{00000001-6D05-45DC-B4C1-76A9B36D8F07}"/>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Sheet1!$C$2:$C$4</c:f>
              <c:numCache>
                <c:formatCode>General</c:formatCode>
                <c:ptCount val="3"/>
                <c:pt idx="0">
                  <c:v>4.7380258011169643</c:v>
                </c:pt>
                <c:pt idx="1">
                  <c:v>4.3028049555896981</c:v>
                </c:pt>
                <c:pt idx="2">
                  <c:v>4.2261340537888383</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Sheet1!$D$2:$D$4</c:f>
              <c:numCache>
                <c:formatCode>General</c:formatCode>
                <c:ptCount val="3"/>
                <c:pt idx="0">
                  <c:v>4.5979498938256977</c:v>
                </c:pt>
                <c:pt idx="1">
                  <c:v>4.6103644907806007</c:v>
                </c:pt>
                <c:pt idx="2">
                  <c:v>4.6670524639288784</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Sheet1!$C$2:$C$3</c:f>
              <c:numCache>
                <c:formatCode>General</c:formatCode>
                <c:ptCount val="2"/>
                <c:pt idx="0">
                  <c:v>5.6705319703500434</c:v>
                </c:pt>
                <c:pt idx="1">
                  <c:v>6.0537735900119261</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Sheet1!$D$2:$D$3</c:f>
              <c:numCache>
                <c:formatCode>General</c:formatCode>
                <c:ptCount val="2"/>
                <c:pt idx="0">
                  <c:v>6.5537218457189699</c:v>
                </c:pt>
                <c:pt idx="1">
                  <c:v>6.8817052139948842</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Sheet1!$C$2:$C$4</c:f>
              <c:numCache>
                <c:formatCode>General</c:formatCode>
                <c:ptCount val="3"/>
                <c:pt idx="0">
                  <c:v>5.6389071850232018</c:v>
                </c:pt>
                <c:pt idx="1">
                  <c:v>5.9243116656389398</c:v>
                </c:pt>
                <c:pt idx="2">
                  <c:v>5.1140752537139242</c:v>
                </c:pt>
              </c:numCache>
            </c:numRef>
          </c:val>
          <c:smooth val="0"/>
          <c:extLst>
            <c:ext xmlns:c16="http://schemas.microsoft.com/office/drawing/2014/chart" uri="{C3380CC4-5D6E-409C-BE32-E72D297353CC}">
              <c16:uniqueId val="{00000000-3E68-4828-99F6-206E861E3C6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Sheet1!$D$2:$D$4</c:f>
              <c:numCache>
                <c:formatCode>General</c:formatCode>
                <c:ptCount val="3"/>
                <c:pt idx="0">
                  <c:v>5.6884524705425052</c:v>
                </c:pt>
                <c:pt idx="1">
                  <c:v>5.8005759513841539</c:v>
                </c:pt>
                <c:pt idx="2">
                  <c:v>5.9629192712743926</c:v>
                </c:pt>
              </c:numCache>
            </c:numRef>
          </c:val>
          <c:smooth val="0"/>
          <c:extLst>
            <c:ext xmlns:c16="http://schemas.microsoft.com/office/drawing/2014/chart" uri="{C3380CC4-5D6E-409C-BE32-E72D297353CC}">
              <c16:uniqueId val="{00000001-3E68-4828-99F6-206E861E3C6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Sheet1!$C$2:$C$4</c:f>
              <c:numCache>
                <c:formatCode>General</c:formatCode>
                <c:ptCount val="3"/>
                <c:pt idx="0">
                  <c:v>5.2654489101243396</c:v>
                </c:pt>
                <c:pt idx="1">
                  <c:v>5.5851542849897946</c:v>
                </c:pt>
                <c:pt idx="2">
                  <c:v>5.557587400051986</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Sheet1!$D$2:$D$4</c:f>
              <c:numCache>
                <c:formatCode>General</c:formatCode>
                <c:ptCount val="3"/>
                <c:pt idx="0">
                  <c:v>6.0057260610257721</c:v>
                </c:pt>
                <c:pt idx="1">
                  <c:v>6.045946619027581</c:v>
                </c:pt>
                <c:pt idx="2">
                  <c:v>6.2865599100939429</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Sheet1!$C$2:$C$3</c:f>
              <c:numCache>
                <c:formatCode>General</c:formatCode>
                <c:ptCount val="2"/>
                <c:pt idx="0">
                  <c:v>8.0556598006898046</c:v>
                </c:pt>
                <c:pt idx="1">
                  <c:v>8.2110758999173079</c:v>
                </c:pt>
              </c:numCache>
            </c:numRef>
          </c:val>
          <c:smooth val="0"/>
          <c:extLst>
            <c:ext xmlns:c16="http://schemas.microsoft.com/office/drawing/2014/chart" uri="{C3380CC4-5D6E-409C-BE32-E72D297353CC}">
              <c16:uniqueId val="{00000000-F888-42EC-B74E-EB80AEF0465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Sheet1!$D$2:$D$3</c:f>
              <c:numCache>
                <c:formatCode>General</c:formatCode>
                <c:ptCount val="2"/>
                <c:pt idx="0">
                  <c:v>8.4670156143273303</c:v>
                </c:pt>
                <c:pt idx="1">
                  <c:v>8.686810587155426</c:v>
                </c:pt>
              </c:numCache>
            </c:numRef>
          </c:val>
          <c:smooth val="0"/>
          <c:extLst>
            <c:ext xmlns:c16="http://schemas.microsoft.com/office/drawing/2014/chart" uri="{C3380CC4-5D6E-409C-BE32-E72D297353CC}">
              <c16:uniqueId val="{00000001-F888-42EC-B74E-EB80AEF0465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Sheet1!$C$2:$C$4</c:f>
              <c:numCache>
                <c:formatCode>General</c:formatCode>
                <c:ptCount val="3"/>
                <c:pt idx="0">
                  <c:v>6.6477398043432236</c:v>
                </c:pt>
                <c:pt idx="1">
                  <c:v>7.7791261642020046</c:v>
                </c:pt>
                <c:pt idx="2">
                  <c:v>7.2615031679990896</c:v>
                </c:pt>
              </c:numCache>
            </c:numRef>
          </c:val>
          <c:smooth val="0"/>
          <c:extLst>
            <c:ext xmlns:c16="http://schemas.microsoft.com/office/drawing/2014/chart" uri="{C3380CC4-5D6E-409C-BE32-E72D297353CC}">
              <c16:uniqueId val="{00000000-906E-407B-B12A-2BAAD693068A}"/>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Sheet1!$D$2:$D$4</c:f>
              <c:numCache>
                <c:formatCode>General</c:formatCode>
                <c:ptCount val="3"/>
                <c:pt idx="0">
                  <c:v>7.8378968047036741</c:v>
                </c:pt>
                <c:pt idx="1">
                  <c:v>7.9377322621114681</c:v>
                </c:pt>
                <c:pt idx="2">
                  <c:v>8.3929415669373775</c:v>
                </c:pt>
              </c:numCache>
            </c:numRef>
          </c:val>
          <c:smooth val="0"/>
          <c:extLst>
            <c:ext xmlns:c16="http://schemas.microsoft.com/office/drawing/2014/chart" uri="{C3380CC4-5D6E-409C-BE32-E72D297353CC}">
              <c16:uniqueId val="{00000001-906E-407B-B12A-2BAAD693068A}"/>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Sheet1!$C$2:$C$4</c:f>
              <c:numCache>
                <c:formatCode>General</c:formatCode>
                <c:ptCount val="3"/>
                <c:pt idx="0">
                  <c:v>3.7889952442244539</c:v>
                </c:pt>
                <c:pt idx="1">
                  <c:v>3.9992242181245961</c:v>
                </c:pt>
                <c:pt idx="2">
                  <c:v>3.8157968077875108</c:v>
                </c:pt>
              </c:numCache>
            </c:numRef>
          </c:val>
          <c:smooth val="0"/>
          <c:extLst>
            <c:ext xmlns:c16="http://schemas.microsoft.com/office/drawing/2014/chart" uri="{C3380CC4-5D6E-409C-BE32-E72D297353CC}">
              <c16:uniqueId val="{00000000-705F-4FEE-839B-49640A15446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Sheet1!$D$2:$D$4</c:f>
              <c:numCache>
                <c:formatCode>General</c:formatCode>
                <c:ptCount val="3"/>
                <c:pt idx="0">
                  <c:v>4.5844314215493096</c:v>
                </c:pt>
                <c:pt idx="1">
                  <c:v>4.5936550566706487</c:v>
                </c:pt>
                <c:pt idx="2">
                  <c:v>4.722064045333128</c:v>
                </c:pt>
              </c:numCache>
            </c:numRef>
          </c:val>
          <c:smooth val="0"/>
          <c:extLst>
            <c:ext xmlns:c16="http://schemas.microsoft.com/office/drawing/2014/chart" uri="{C3380CC4-5D6E-409C-BE32-E72D297353CC}">
              <c16:uniqueId val="{00000001-705F-4FEE-839B-49640A15446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Sheet1!$C$2:$C$4</c:f>
              <c:numCache>
                <c:formatCode>General</c:formatCode>
                <c:ptCount val="3"/>
                <c:pt idx="0">
                  <c:v>2.8922312040619009</c:v>
                </c:pt>
                <c:pt idx="1">
                  <c:v>4.0350564109306291</c:v>
                </c:pt>
                <c:pt idx="2">
                  <c:v>3.3510927767593301</c:v>
                </c:pt>
              </c:numCache>
            </c:numRef>
          </c:val>
          <c:smooth val="0"/>
          <c:extLst>
            <c:ext xmlns:c16="http://schemas.microsoft.com/office/drawing/2014/chart" uri="{C3380CC4-5D6E-409C-BE32-E72D297353CC}">
              <c16:uniqueId val="{00000000-C84B-45EC-8D58-6257EF83114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Sheet1!$D$2:$D$4</c:f>
              <c:numCache>
                <c:formatCode>General</c:formatCode>
                <c:ptCount val="3"/>
                <c:pt idx="0">
                  <c:v>4.2916983930979447</c:v>
                </c:pt>
                <c:pt idx="1">
                  <c:v>4.3702947949371911</c:v>
                </c:pt>
                <c:pt idx="2">
                  <c:v>4.2576076824257871</c:v>
                </c:pt>
              </c:numCache>
            </c:numRef>
          </c:val>
          <c:smooth val="0"/>
          <c:extLst>
            <c:ext xmlns:c16="http://schemas.microsoft.com/office/drawing/2014/chart" uri="{C3380CC4-5D6E-409C-BE32-E72D297353CC}">
              <c16:uniqueId val="{00000001-C84B-45EC-8D58-6257EF83114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20</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Sheet1!$C$2:$C$4</c:f>
              <c:numCache>
                <c:formatCode>General</c:formatCode>
                <c:ptCount val="3"/>
                <c:pt idx="0">
                  <c:v>1.3114421278767641</c:v>
                </c:pt>
                <c:pt idx="1">
                  <c:v>2.4225775838032391</c:v>
                </c:pt>
                <c:pt idx="2">
                  <c:v>1.7174826289726191</c:v>
                </c:pt>
              </c:numCache>
            </c:numRef>
          </c:val>
          <c:smooth val="0"/>
          <c:extLst>
            <c:ext xmlns:c16="http://schemas.microsoft.com/office/drawing/2014/chart" uri="{C3380CC4-5D6E-409C-BE32-E72D297353CC}">
              <c16:uniqueId val="{00000000-B27D-4850-82C3-C4712D87127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Sheet1!$D$2:$D$4</c:f>
              <c:numCache>
                <c:formatCode>General</c:formatCode>
                <c:ptCount val="3"/>
                <c:pt idx="0">
                  <c:v>2.0936199419115029</c:v>
                </c:pt>
                <c:pt idx="1">
                  <c:v>2.166042399085196</c:v>
                </c:pt>
                <c:pt idx="2">
                  <c:v>2.4044777889390949</c:v>
                </c:pt>
              </c:numCache>
            </c:numRef>
          </c:val>
          <c:smooth val="0"/>
          <c:extLst>
            <c:ext xmlns:c16="http://schemas.microsoft.com/office/drawing/2014/chart" uri="{C3380CC4-5D6E-409C-BE32-E72D297353CC}">
              <c16:uniqueId val="{00000001-B27D-4850-82C3-C4712D87127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Sheet1!$C$2:$C$4</c:f>
              <c:numCache>
                <c:formatCode>General</c:formatCode>
                <c:ptCount val="3"/>
                <c:pt idx="0">
                  <c:v>5.1084134859452304</c:v>
                </c:pt>
                <c:pt idx="1">
                  <c:v>5.4182037128809748</c:v>
                </c:pt>
                <c:pt idx="2">
                  <c:v>4.8793698500219289</c:v>
                </c:pt>
              </c:numCache>
            </c:numRef>
          </c:val>
          <c:smooth val="0"/>
          <c:extLst>
            <c:ext xmlns:c16="http://schemas.microsoft.com/office/drawing/2014/chart" uri="{C3380CC4-5D6E-409C-BE32-E72D297353CC}">
              <c16:uniqueId val="{00000000-DA2D-4C0D-946D-50EBA4887F0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Sheet1!$D$2:$D$4</c:f>
              <c:numCache>
                <c:formatCode>General</c:formatCode>
                <c:ptCount val="3"/>
                <c:pt idx="0">
                  <c:v>5.8043502587453002</c:v>
                </c:pt>
                <c:pt idx="1">
                  <c:v>5.8824670161889134</c:v>
                </c:pt>
                <c:pt idx="2">
                  <c:v>6.0011188116821934</c:v>
                </c:pt>
              </c:numCache>
            </c:numRef>
          </c:val>
          <c:smooth val="0"/>
          <c:extLst>
            <c:ext xmlns:c16="http://schemas.microsoft.com/office/drawing/2014/chart" uri="{C3380CC4-5D6E-409C-BE32-E72D297353CC}">
              <c16:uniqueId val="{00000001-DA2D-4C0D-946D-50EBA4887F0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Sheet1!$C$2:$C$4</c:f>
              <c:numCache>
                <c:formatCode>General</c:formatCode>
                <c:ptCount val="3"/>
                <c:pt idx="0">
                  <c:v>3.3469335891543381</c:v>
                </c:pt>
                <c:pt idx="1">
                  <c:v>3.689006425768111</c:v>
                </c:pt>
                <c:pt idx="2">
                  <c:v>3.6611246412235499</c:v>
                </c:pt>
              </c:numCache>
            </c:numRef>
          </c:val>
          <c:smooth val="0"/>
          <c:extLst>
            <c:ext xmlns:c16="http://schemas.microsoft.com/office/drawing/2014/chart" uri="{C3380CC4-5D6E-409C-BE32-E72D297353CC}">
              <c16:uniqueId val="{00000000-77AD-4AE4-A599-1460A408E1CE}"/>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Sheet1!$D$2:$D$4</c:f>
              <c:numCache>
                <c:formatCode>General</c:formatCode>
                <c:ptCount val="3"/>
                <c:pt idx="0">
                  <c:v>4.208572136171508</c:v>
                </c:pt>
                <c:pt idx="1">
                  <c:v>4.4765169467771369</c:v>
                </c:pt>
                <c:pt idx="2">
                  <c:v>4.6576678829795419</c:v>
                </c:pt>
              </c:numCache>
            </c:numRef>
          </c:val>
          <c:smooth val="0"/>
          <c:extLst>
            <c:ext xmlns:c16="http://schemas.microsoft.com/office/drawing/2014/chart" uri="{C3380CC4-5D6E-409C-BE32-E72D297353CC}">
              <c16:uniqueId val="{00000001-77AD-4AE4-A599-1460A408E1CE}"/>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Sheet1!$C$2:$C$4</c:f>
              <c:numCache>
                <c:formatCode>General</c:formatCode>
                <c:ptCount val="3"/>
                <c:pt idx="0">
                  <c:v>7.4033840496991434</c:v>
                </c:pt>
                <c:pt idx="1">
                  <c:v>7.6810760977565824</c:v>
                </c:pt>
                <c:pt idx="2">
                  <c:v>7.2903976910054391</c:v>
                </c:pt>
              </c:numCache>
            </c:numRef>
          </c:val>
          <c:smooth val="0"/>
          <c:extLst>
            <c:ext xmlns:c16="http://schemas.microsoft.com/office/drawing/2014/chart" uri="{C3380CC4-5D6E-409C-BE32-E72D297353CC}">
              <c16:uniqueId val="{00000000-D9AC-4627-A5C4-81CD4F9CB96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Sheet1!$D$2:$D$4</c:f>
              <c:numCache>
                <c:formatCode>General</c:formatCode>
                <c:ptCount val="3"/>
                <c:pt idx="0">
                  <c:v>7.904616335664632</c:v>
                </c:pt>
                <c:pt idx="1">
                  <c:v>7.9457520492176368</c:v>
                </c:pt>
                <c:pt idx="2">
                  <c:v>8.0352956076605224</c:v>
                </c:pt>
              </c:numCache>
            </c:numRef>
          </c:val>
          <c:smooth val="0"/>
          <c:extLst>
            <c:ext xmlns:c16="http://schemas.microsoft.com/office/drawing/2014/chart" uri="{C3380CC4-5D6E-409C-BE32-E72D297353CC}">
              <c16:uniqueId val="{00000001-D9AC-4627-A5C4-81CD4F9CB96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Sheet1!$C$2:$C$4</c:f>
              <c:numCache>
                <c:formatCode>General</c:formatCode>
                <c:ptCount val="3"/>
                <c:pt idx="0">
                  <c:v>7.4273419702221712</c:v>
                </c:pt>
                <c:pt idx="1">
                  <c:v>7.9447845307856158</c:v>
                </c:pt>
                <c:pt idx="2">
                  <c:v>7.6042247348576124</c:v>
                </c:pt>
              </c:numCache>
            </c:numRef>
          </c:val>
          <c:smooth val="0"/>
          <c:extLst>
            <c:ext xmlns:c16="http://schemas.microsoft.com/office/drawing/2014/chart" uri="{C3380CC4-5D6E-409C-BE32-E72D297353CC}">
              <c16:uniqueId val="{00000000-5B92-4549-9368-83A7D75181C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Sheet1!$D$2:$D$4</c:f>
              <c:numCache>
                <c:formatCode>General</c:formatCode>
                <c:ptCount val="3"/>
                <c:pt idx="0">
                  <c:v>7.8690410712376284</c:v>
                </c:pt>
                <c:pt idx="1">
                  <c:v>7.86946615640234</c:v>
                </c:pt>
                <c:pt idx="2">
                  <c:v>7.9609464733625126</c:v>
                </c:pt>
              </c:numCache>
            </c:numRef>
          </c:val>
          <c:smooth val="0"/>
          <c:extLst>
            <c:ext xmlns:c16="http://schemas.microsoft.com/office/drawing/2014/chart" uri="{C3380CC4-5D6E-409C-BE32-E72D297353CC}">
              <c16:uniqueId val="{00000001-5B92-4549-9368-83A7D75181C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Sheet1!$C$2:$C$4</c:f>
              <c:numCache>
                <c:formatCode>General</c:formatCode>
                <c:ptCount val="3"/>
                <c:pt idx="0">
                  <c:v>6.1408149979141138</c:v>
                </c:pt>
                <c:pt idx="1">
                  <c:v>6.4159989954493666</c:v>
                </c:pt>
                <c:pt idx="2">
                  <c:v>6.4418247611963908</c:v>
                </c:pt>
              </c:numCache>
            </c:numRef>
          </c:val>
          <c:smooth val="0"/>
          <c:extLst>
            <c:ext xmlns:c16="http://schemas.microsoft.com/office/drawing/2014/chart" uri="{C3380CC4-5D6E-409C-BE32-E72D297353CC}">
              <c16:uniqueId val="{00000000-8EC7-4E64-A393-38C7F3C18EC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Sheet1!$D$2:$D$4</c:f>
              <c:numCache>
                <c:formatCode>General</c:formatCode>
                <c:ptCount val="3"/>
                <c:pt idx="0">
                  <c:v>6.6824730566302657</c:v>
                </c:pt>
                <c:pt idx="1">
                  <c:v>6.6719474101139919</c:v>
                </c:pt>
                <c:pt idx="2">
                  <c:v>6.8409557976556794</c:v>
                </c:pt>
              </c:numCache>
            </c:numRef>
          </c:val>
          <c:smooth val="0"/>
          <c:extLst>
            <c:ext xmlns:c16="http://schemas.microsoft.com/office/drawing/2014/chart" uri="{C3380CC4-5D6E-409C-BE32-E72D297353CC}">
              <c16:uniqueId val="{00000001-8EC7-4E64-A393-38C7F3C18EC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2.0270128736687671</c:v>
                </c:pt>
                <c:pt idx="1">
                  <c:v>2.4531475696068461</c:v>
                </c:pt>
                <c:pt idx="2">
                  <c:v>2.803626642952004</c:v>
                </c:pt>
              </c:numCache>
            </c:numRef>
          </c:val>
          <c:smooth val="0"/>
          <c:extLst>
            <c:ext xmlns:c16="http://schemas.microsoft.com/office/drawing/2014/chart" uri="{C3380CC4-5D6E-409C-BE32-E72D297353CC}">
              <c16:uniqueId val="{00000000-C1C9-4258-B2B7-5BBF9E21283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2.6709575067200162</c:v>
                </c:pt>
                <c:pt idx="1">
                  <c:v>2.8145299561714601</c:v>
                </c:pt>
                <c:pt idx="2">
                  <c:v>2.9708019294213979</c:v>
                </c:pt>
              </c:numCache>
            </c:numRef>
          </c:val>
          <c:smooth val="0"/>
          <c:extLst>
            <c:ext xmlns:c16="http://schemas.microsoft.com/office/drawing/2014/chart" uri="{C3380CC4-5D6E-409C-BE32-E72D297353CC}">
              <c16:uniqueId val="{00000001-C1C9-4258-B2B7-5BBF9E21283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830064577730631"/>
          <c:y val="0.16849564408371354"/>
          <c:w val="0.37786663422928057"/>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3.7927098317487742</c:v>
                </c:pt>
                <c:pt idx="1">
                  <c:v>7.2952784013367484</c:v>
                </c:pt>
                <c:pt idx="2">
                  <c:v>7.2615031679990896</c:v>
                </c:pt>
                <c:pt idx="3">
                  <c:v>4.8793698500219289</c:v>
                </c:pt>
                <c:pt idx="4">
                  <c:v>3.6611246412235499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5.2617992310521879</c:v>
                </c:pt>
                <c:pt idx="1">
                  <c:v>8.4367226407702915</c:v>
                </c:pt>
                <c:pt idx="2">
                  <c:v>8.3929415669373775</c:v>
                </c:pt>
                <c:pt idx="3">
                  <c:v>6.0011188116821934</c:v>
                </c:pt>
                <c:pt idx="4">
                  <c:v>4.6576678829795419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0.0"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B15-45D5-9A8A-F3DCC1E82225}"/>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B15-45D5-9A8A-F3DCC1E82225}"/>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B15-45D5-9A8A-F3DCC1E82225}"/>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B15-45D5-9A8A-F3DCC1E82225}"/>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9B15-45D5-9A8A-F3DCC1E82225}"/>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B15-45D5-9A8A-F3DCC1E82225}"/>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9B15-45D5-9A8A-F3DCC1E82225}"/>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B15-45D5-9A8A-F3DCC1E82225}"/>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9B15-45D5-9A8A-F3DCC1E82225}"/>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B15-45D5-9A8A-F3DCC1E82225}"/>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9B15-45D5-9A8A-F3DCC1E82225}"/>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B15-45D5-9A8A-F3DCC1E82225}"/>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B15-45D5-9A8A-F3DCC1E82225}"/>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9B15-45D5-9A8A-F3DCC1E82225}"/>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9B15-45D5-9A8A-F3DCC1E82225}"/>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9B15-45D5-9A8A-F3DCC1E82225}"/>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2.623202034538576</c:v>
                </c:pt>
                <c:pt idx="1">
                  <c:v>2.803626642952004</c:v>
                </c:pt>
                <c:pt idx="2">
                  <c:v>6.1108653715634151</c:v>
                </c:pt>
                <c:pt idx="3">
                  <c:v>7.6042247348576124</c:v>
                </c:pt>
                <c:pt idx="4">
                  <c:v>5.7478812907426677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9B15-45D5-9A8A-F3DCC1E82225}"/>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2.6665244612967909</c:v>
                </c:pt>
                <c:pt idx="1">
                  <c:v>2.9708019294213979</c:v>
                </c:pt>
                <c:pt idx="2">
                  <c:v>6.3369644484468708</c:v>
                </c:pt>
                <c:pt idx="3">
                  <c:v>7.9609464733625126</c:v>
                </c:pt>
                <c:pt idx="4">
                  <c:v>6.1212349013148248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9B15-45D5-9A8A-F3DCC1E82225}"/>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03/02/2026</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03/02/2026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EE5DE-547E-9369-0139-0BB125C9B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CAFC1-A7F6-25BE-DA54-1960D391B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99424-51A1-6B76-DE98-918E4C8E71C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378E0A-0690-7D30-1DD7-8D1C44E4B504}"/>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49155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AFB4D-525B-D772-576A-3AB10FB86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5B8F7-DC03-0107-8075-FD4508EB343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FDD40AF-CFCD-5BC3-F54E-EA378D35AB2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F96BD18-3076-658E-9363-ABA67B0F223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84654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A1F87-FBB5-1673-0EF9-80BDFC553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724B7-7226-FD0E-5EFF-2F9B309A49E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DEC9114-3938-03D5-B113-47477D2388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9239F31-B190-E415-A72E-59AA4F6060C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17198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2.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02862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RXT | Birmingham and Solihull Mental Health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446C987A-EA63-F74B-C8C9-CAA8DE22486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822864-02B1-054D-2D3C-D441B81690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7A1E845-4887-197D-D788-76F1D7666C2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99976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RXT | Birmingham and Solihull Mental Health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99976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2025 </a:t>
            </a:r>
            <a:r>
              <a:rPr lang="en-GB" sz="800">
                <a:solidFill>
                  <a:schemeClr val="tx1">
                    <a:lumMod val="75000"/>
                    <a:lumOff val="25000"/>
                  </a:schemeClr>
                </a:solidFill>
                <a:latin typeface="Arial" panose="020B0604020202020204" pitchFamily="34" charset="0"/>
                <a:cs typeface="Arial" panose="020B0604020202020204" pitchFamily="34" charset="0"/>
              </a:rPr>
              <a:t>| RXT | Birmingham and Solihull Mental Health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5-community-mental-health/year/2025/"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1.xml"/><Relationship Id="rId18" Type="http://schemas.openxmlformats.org/officeDocument/2006/relationships/slide" Target="slide50.xml"/><Relationship Id="rId26" Type="http://schemas.openxmlformats.org/officeDocument/2006/relationships/slide" Target="slide60.xml"/><Relationship Id="rId39" Type="http://schemas.openxmlformats.org/officeDocument/2006/relationships/slide" Target="slide40.xml"/><Relationship Id="rId21" Type="http://schemas.openxmlformats.org/officeDocument/2006/relationships/slide" Target="slide54.xml"/><Relationship Id="rId34" Type="http://schemas.openxmlformats.org/officeDocument/2006/relationships/slide" Target="slide29.xml"/><Relationship Id="rId42" Type="http://schemas.openxmlformats.org/officeDocument/2006/relationships/slide" Target="slide14.xml"/><Relationship Id="rId7" Type="http://schemas.openxmlformats.org/officeDocument/2006/relationships/slide" Target="slide62.xml"/><Relationship Id="rId2" Type="http://schemas.openxmlformats.org/officeDocument/2006/relationships/notesSlide" Target="../notesSlides/notesSlide2.xml"/><Relationship Id="rId16" Type="http://schemas.openxmlformats.org/officeDocument/2006/relationships/slide" Target="slide46.xml"/><Relationship Id="rId20" Type="http://schemas.openxmlformats.org/officeDocument/2006/relationships/slide" Target="slide53.xml"/><Relationship Id="rId29" Type="http://schemas.openxmlformats.org/officeDocument/2006/relationships/slide" Target="slide16.xml"/><Relationship Id="rId41"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9.xml"/><Relationship Id="rId24" Type="http://schemas.openxmlformats.org/officeDocument/2006/relationships/slide" Target="slide58.xml"/><Relationship Id="rId32" Type="http://schemas.openxmlformats.org/officeDocument/2006/relationships/slide" Target="slide24.xml"/><Relationship Id="rId37" Type="http://schemas.openxmlformats.org/officeDocument/2006/relationships/slide" Target="slide36.xml"/><Relationship Id="rId40" Type="http://schemas.openxmlformats.org/officeDocument/2006/relationships/slide" Target="slide42.xml"/><Relationship Id="rId5" Type="http://schemas.openxmlformats.org/officeDocument/2006/relationships/slide" Target="slide5.xml"/><Relationship Id="rId15" Type="http://schemas.openxmlformats.org/officeDocument/2006/relationships/slide" Target="slide45.xml"/><Relationship Id="rId23" Type="http://schemas.openxmlformats.org/officeDocument/2006/relationships/slide" Target="slide56.xml"/><Relationship Id="rId28" Type="http://schemas.openxmlformats.org/officeDocument/2006/relationships/slide" Target="slide12.xml"/><Relationship Id="rId36" Type="http://schemas.openxmlformats.org/officeDocument/2006/relationships/slide" Target="slide33.xml"/><Relationship Id="rId10" Type="http://schemas.openxmlformats.org/officeDocument/2006/relationships/slide" Target="slide8.xml"/><Relationship Id="rId19" Type="http://schemas.openxmlformats.org/officeDocument/2006/relationships/slide" Target="slide52.xml"/><Relationship Id="rId31" Type="http://schemas.openxmlformats.org/officeDocument/2006/relationships/slide" Target="slide21.xml"/><Relationship Id="rId4" Type="http://schemas.openxmlformats.org/officeDocument/2006/relationships/slide" Target="slide4.xml"/><Relationship Id="rId9" Type="http://schemas.openxmlformats.org/officeDocument/2006/relationships/slide" Target="slide7.xml"/><Relationship Id="rId14" Type="http://schemas.openxmlformats.org/officeDocument/2006/relationships/slide" Target="slide44.xml"/><Relationship Id="rId22" Type="http://schemas.openxmlformats.org/officeDocument/2006/relationships/slide" Target="slide55.xml"/><Relationship Id="rId27" Type="http://schemas.openxmlformats.org/officeDocument/2006/relationships/slide" Target="slide61.xml"/><Relationship Id="rId30" Type="http://schemas.openxmlformats.org/officeDocument/2006/relationships/slide" Target="slide18.xml"/><Relationship Id="rId35" Type="http://schemas.openxmlformats.org/officeDocument/2006/relationships/slide" Target="slide31.xml"/><Relationship Id="rId8" Type="http://schemas.openxmlformats.org/officeDocument/2006/relationships/slide" Target="slide63.xml"/><Relationship Id="rId3" Type="http://schemas.openxmlformats.org/officeDocument/2006/relationships/slide" Target="slide3.xml"/><Relationship Id="rId12" Type="http://schemas.openxmlformats.org/officeDocument/2006/relationships/slide" Target="slide10.xml"/><Relationship Id="rId17" Type="http://schemas.openxmlformats.org/officeDocument/2006/relationships/slide" Target="slide47.xml"/><Relationship Id="rId25" Type="http://schemas.openxmlformats.org/officeDocument/2006/relationships/slide" Target="slide59.xml"/><Relationship Id="rId33" Type="http://schemas.openxmlformats.org/officeDocument/2006/relationships/slide" Target="slide27.xml"/><Relationship Id="rId38" Type="http://schemas.openxmlformats.org/officeDocument/2006/relationships/slide" Target="slide38.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2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6.xml"/></Relationships>
</file>

<file path=ppt/slides/_rels/slide3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39.xml"/></Relationships>
</file>

<file path=ppt/slides/_rels/slide3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4.xml"/><Relationship Id="rId5" Type="http://schemas.openxmlformats.org/officeDocument/2006/relationships/chart" Target="../charts/chart43.xml"/><Relationship Id="rId4" Type="http://schemas.openxmlformats.org/officeDocument/2006/relationships/chart" Target="../charts/chart42.xml"/></Relationships>
</file>

<file path=ppt/slides/_rels/slide3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48.xml"/></Relationships>
</file>

<file path=ppt/slides/_rels/slide38.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5-community-mental-health/03-instructions-guidance/2025/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5-community-mental-health/" TargetMode="External"/></Relationships>
</file>

<file path=ppt/slides/_rels/slide4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3.xml"/><Relationship Id="rId4" Type="http://schemas.openxmlformats.org/officeDocument/2006/relationships/hyperlink" Target="https://nhssurveys.org/surveys/survey/05-community-mental-health/year/2025/"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4.xml"/></Relationships>
</file>

<file path=ppt/slides/_rels/slide51.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7.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8.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s://nhssurveys.org/surveys/survey/05-community-mental-health/year/2025/"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Birmingham and Solihull Mental Health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Community Mental Health Survey</a:t>
            </a:r>
            <a:br>
              <a:rPr lang="en-GB" sz="4000" dirty="0"/>
            </a:br>
            <a:r>
              <a:rPr lang="en-GB" sz="4000" dirty="0"/>
              <a:t>Benchmark Report 2025</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55807" y="2121881"/>
            <a:ext cx="5647046" cy="4334700"/>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9235976"/>
              </p:ext>
            </p:extLst>
          </p:nvPr>
        </p:nvGraphicFramePr>
        <p:xfrm>
          <a:off x="6121462" y="2155774"/>
          <a:ext cx="5902654" cy="4334400"/>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3867638691"/>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Q32_3. In the last 12 months, did your NHS mental health team give you any help or advice with finding support for…Help with money or benefits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12 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Q40. Aside from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Respect, dignity and compassion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Q39. Overall, in the last 12 months, did you feel that you were treated with respect and dignity by NHS mental health services?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611479334"/>
              </p:ext>
            </p:extLst>
          </p:nvPr>
        </p:nvGraphicFramePr>
        <p:xfrm>
          <a:off x="6300480" y="2876549"/>
          <a:ext cx="2813596" cy="3672001"/>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977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Q29. Thinking about the last time you contacted NHS mental health crisis support, did you get the help you needed?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 In the last 12 months, has your NHS mental health team asked you how you are getting on with your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80016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Q26. Would you know who to contact out of office hours within the NHS if you had a crisis?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Have NHS mental health services involved a member of your family or someone else close to you as much as you would like?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4487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Has your NHS mental health team asked if you need support to access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2" name="top_scores_chart" descr="Bar chart showing the top five scores for this trust compared to the trust average.">
            <a:extLst>
              <a:ext uri="{FF2B5EF4-FFF2-40B4-BE49-F238E27FC236}">
                <a16:creationId xmlns:a16="http://schemas.microsoft.com/office/drawing/2014/main" id="{8106E05F-5ADE-843C-04BA-565FF480C338}"/>
              </a:ext>
            </a:extLst>
          </p:cNvPr>
          <p:cNvGraphicFramePr/>
          <p:nvPr>
            <p:extLst>
              <p:ext uri="{D42A27DB-BD31-4B8C-83A1-F6EECF244321}">
                <p14:modId xmlns:p14="http://schemas.microsoft.com/office/powerpoint/2010/main" val="1455483917"/>
              </p:ext>
            </p:extLst>
          </p:nvPr>
        </p:nvGraphicFramePr>
        <p:xfrm>
          <a:off x="366233" y="2155776"/>
          <a:ext cx="5902654" cy="43324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53856"/>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Birmingham and Solihull Mental Health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230535"/>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39913"/>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2025 and 31 May 2025</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November</a:t>
            </a:r>
            <a:r>
              <a:rPr lang="en-GB" sz="1000" dirty="0">
                <a:solidFill>
                  <a:prstClr val="white"/>
                </a:solidFill>
                <a:latin typeface="Arial" panose="020B0604020202020204" pitchFamily="34" charset="0"/>
                <a:cs typeface="Arial" panose="020B0604020202020204" pitchFamily="34" charset="0"/>
              </a:rPr>
              <a:t> 2025,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187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2" name="Title 6">
            <a:extLst>
              <a:ext uri="{FF2B5EF4-FFF2-40B4-BE49-F238E27FC236}">
                <a16:creationId xmlns:a16="http://schemas.microsoft.com/office/drawing/2014/main" id="{E9A9CD14-D151-8A03-2C71-08F02EB957CF}"/>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3FC33880-F9F5-8307-090E-321E57DA2730}"/>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Support with other areas of life</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being given help or advice with finding support for help with money or benefits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Feedback: </a:t>
            </a:r>
            <a:r>
              <a:rPr kumimoji="0" lang="en-GB" sz="1400" b="0" i="0" u="none" strike="noStrike" kern="1200" cap="none" spc="0" normalizeH="0" baseline="0" noProof="0">
                <a:ln>
                  <a:noFill/>
                </a:ln>
                <a:solidFill>
                  <a:prstClr val="black"/>
                </a:solidFill>
                <a:effectLst/>
                <a:uLnTx/>
                <a:uFillTx/>
                <a:latin typeface="Arial"/>
                <a:ea typeface="+mj-ea"/>
                <a:cs typeface="+mj-cs"/>
              </a:rPr>
              <a:t>NHS mental health services asking service users for their views on the quality of their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while waiting: </a:t>
            </a:r>
            <a:r>
              <a:rPr lang="en-GB" sz="1400" b="0">
                <a:solidFill>
                  <a:prstClr val="black"/>
                </a:solidFill>
                <a:latin typeface="Arial"/>
              </a:rPr>
              <a:t>service users offered support while waiting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Respect, dignity and compassion: </a:t>
            </a:r>
            <a:r>
              <a:rPr lang="en-GB" sz="1400" b="0">
                <a:solidFill>
                  <a:prstClr val="black"/>
                </a:solidFill>
                <a:latin typeface="Arial"/>
              </a:rPr>
              <a:t>service users being treated with respect and dignity by NHS mental health services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Mental health team:</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staff delivered help needed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6">
            <a:extLst>
              <a:ext uri="{FF2B5EF4-FFF2-40B4-BE49-F238E27FC236}">
                <a16:creationId xmlns:a16="http://schemas.microsoft.com/office/drawing/2014/main" id="{DC7BA2A0-EE4D-8094-5A04-CB8D9D95D315}"/>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5" name="worst_results" descr="Displays the bottom five questions for your trust that are highest when compared with the national average. ">
            <a:extLst>
              <a:ext uri="{FF2B5EF4-FFF2-40B4-BE49-F238E27FC236}">
                <a16:creationId xmlns:a16="http://schemas.microsoft.com/office/drawing/2014/main" id="{F158C8DC-4877-7CFB-FEEA-C065EE2EC46E}"/>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Crisis care support</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getting help needed when they last contacted crisis support</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Medication: </a:t>
            </a:r>
            <a:r>
              <a:rPr kumimoji="0" lang="en-GB" sz="1400" b="0" i="0" u="none" strike="noStrike" kern="1200" cap="none" spc="0" normalizeH="0" baseline="0" noProof="0">
                <a:ln>
                  <a:noFill/>
                </a:ln>
                <a:solidFill>
                  <a:prstClr val="black"/>
                </a:solidFill>
                <a:effectLst/>
                <a:uLnTx/>
                <a:uFillTx/>
                <a:latin typeface="Arial"/>
                <a:ea typeface="+mj-ea"/>
                <a:cs typeface="+mj-cs"/>
              </a:rPr>
              <a:t>NHS mental health team checking how service users are getting on with medication</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Crisis care access: </a:t>
            </a:r>
            <a:r>
              <a:rPr lang="en-GB" sz="1400" b="0" noProof="0">
                <a:solidFill>
                  <a:prstClr val="black"/>
                </a:solidFill>
                <a:latin typeface="Arial"/>
              </a:rPr>
              <a:t>service users knowing who to contact out of office hours within the NHS if they had a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with other areas of life: </a:t>
            </a:r>
            <a:r>
              <a:rPr lang="en-GB" sz="1400" b="0">
                <a:solidFill>
                  <a:prstClr val="black"/>
                </a:solidFill>
                <a:latin typeface="Arial"/>
              </a:rPr>
              <a:t>service users' family/someone close to them being involved in their care as much as they like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in accessing care:</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NHS mental health team asked if service users needed support to access their care and treatment</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BB260CA1-B043-F568-BADD-0C4BF0FC7268}"/>
              </a:ext>
            </a:extLst>
          </p:cNvPr>
          <p:cNvPicPr>
            <a:picLocks noChangeAspect="1"/>
          </p:cNvPicPr>
          <p:nvPr/>
        </p:nvPicPr>
        <p:blipFill>
          <a:blip r:embed="rId4"/>
          <a:stretch>
            <a:fillRect/>
          </a:stretch>
        </p:blipFill>
        <p:spPr>
          <a:xfrm>
            <a:off x="6016489" y="4797194"/>
            <a:ext cx="5755920" cy="1476959"/>
          </a:xfrm>
          <a:prstGeom prst="rect">
            <a:avLst/>
          </a:prstGeom>
        </p:spPr>
      </p:pic>
      <p:pic>
        <p:nvPicPr>
          <p:cNvPr id="12" name="Picture 11">
            <a:extLst>
              <a:ext uri="{FF2B5EF4-FFF2-40B4-BE49-F238E27FC236}">
                <a16:creationId xmlns:a16="http://schemas.microsoft.com/office/drawing/2014/main" id="{101FE2F5-D80E-7AEC-C852-25E600F759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6489" y="1788910"/>
            <a:ext cx="5753355" cy="2255454"/>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4" name="section_table"/>
          <p:cNvGraphicFramePr>
            <a:graphicFrameLocks noGrp="1"/>
          </p:cNvGraphicFramePr>
          <p:nvPr>
            <p:extLst>
              <p:ext uri="{D42A27DB-BD31-4B8C-83A1-F6EECF244321}">
                <p14:modId xmlns:p14="http://schemas.microsoft.com/office/powerpoint/2010/main" val="152127840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S1" descr="A bar chart showing the range of section scores for all NHS trusts for Section 1 (Health and social care workers).">
            <a:extLst>
              <a:ext uri="{FF2B5EF4-FFF2-40B4-BE49-F238E27FC236}">
                <a16:creationId xmlns:a16="http://schemas.microsoft.com/office/drawing/2014/main" id="{A2414882-DB9E-024B-9038-0F224AC6AB23}"/>
              </a:ext>
            </a:extLst>
          </p:cNvPr>
          <p:cNvGraphicFramePr/>
          <p:nvPr>
            <p:extLst>
              <p:ext uri="{D42A27DB-BD31-4B8C-83A1-F6EECF244321}">
                <p14:modId xmlns:p14="http://schemas.microsoft.com/office/powerpoint/2010/main" val="361614585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2022897152"/>
              </p:ext>
            </p:extLst>
          </p:nvPr>
        </p:nvGraphicFramePr>
        <p:xfrm>
          <a:off x="163145" y="3135436"/>
          <a:ext cx="8246527" cy="104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63146" y="1439959"/>
            <a:ext cx="8246527" cy="1796400"/>
            <a:chOff x="380078" y="1436455"/>
            <a:chExt cx="8246527" cy="1585059"/>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2748695057"/>
                </p:ext>
              </p:extLst>
            </p:nvPr>
          </p:nvGraphicFramePr>
          <p:xfrm>
            <a:off x="380078" y="1436455"/>
            <a:ext cx="8246527" cy="1585059"/>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920887065"/>
              </p:ext>
            </p:extLst>
          </p:nvPr>
        </p:nvGraphicFramePr>
        <p:xfrm>
          <a:off x="8565502" y="1728610"/>
          <a:ext cx="3340358" cy="2327069"/>
        </p:xfrm>
        <a:graphic>
          <a:graphicData uri="http://schemas.openxmlformats.org/drawingml/2006/table">
            <a:tbl>
              <a:tblPr firstRow="1" bandRow="1">
                <a:tableStyleId>{5940675A-B579-460E-94D1-54222C63F5DA}</a:tableStyleId>
              </a:tblPr>
              <a:tblGrid>
                <a:gridCol w="71161">
                  <a:extLst>
                    <a:ext uri="{9D8B030D-6E8A-4147-A177-3AD203B41FA5}">
                      <a16:colId xmlns:a16="http://schemas.microsoft.com/office/drawing/2014/main" val="3601460425"/>
                    </a:ext>
                  </a:extLst>
                </a:gridCol>
                <a:gridCol w="755815">
                  <a:extLst>
                    <a:ext uri="{9D8B030D-6E8A-4147-A177-3AD203B41FA5}">
                      <a16:colId xmlns:a16="http://schemas.microsoft.com/office/drawing/2014/main" val="4049772561"/>
                    </a:ext>
                  </a:extLst>
                </a:gridCol>
                <a:gridCol w="705679">
                  <a:extLst>
                    <a:ext uri="{9D8B030D-6E8A-4147-A177-3AD203B41FA5}">
                      <a16:colId xmlns:a16="http://schemas.microsoft.com/office/drawing/2014/main" val="761297345"/>
                    </a:ext>
                  </a:extLst>
                </a:gridCol>
                <a:gridCol w="419304">
                  <a:extLst>
                    <a:ext uri="{9D8B030D-6E8A-4147-A177-3AD203B41FA5}">
                      <a16:colId xmlns:a16="http://schemas.microsoft.com/office/drawing/2014/main" val="2986169346"/>
                    </a:ext>
                  </a:extLst>
                </a:gridCol>
                <a:gridCol w="462800">
                  <a:extLst>
                    <a:ext uri="{9D8B030D-6E8A-4147-A177-3AD203B41FA5}">
                      <a16:colId xmlns:a16="http://schemas.microsoft.com/office/drawing/2014/main" val="2645485451"/>
                    </a:ext>
                  </a:extLst>
                </a:gridCol>
                <a:gridCol w="462799">
                  <a:extLst>
                    <a:ext uri="{9D8B030D-6E8A-4147-A177-3AD203B41FA5}">
                      <a16:colId xmlns:a16="http://schemas.microsoft.com/office/drawing/2014/main" val="457178370"/>
                    </a:ext>
                  </a:extLst>
                </a:gridCol>
                <a:gridCol w="462800">
                  <a:extLst>
                    <a:ext uri="{9D8B030D-6E8A-4147-A177-3AD203B41FA5}">
                      <a16:colId xmlns:a16="http://schemas.microsoft.com/office/drawing/2014/main" val="1607234817"/>
                    </a:ext>
                  </a:extLst>
                </a:gridCol>
              </a:tblGrid>
              <a:tr h="2402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723179"/>
                  </a:ext>
                </a:extLst>
              </a:tr>
              <a:tr h="49552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850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22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6">
            <a:extLst>
              <a:ext uri="{FF2B5EF4-FFF2-40B4-BE49-F238E27FC236}">
                <a16:creationId xmlns:a16="http://schemas.microsoft.com/office/drawing/2014/main" id="{13393568-027F-25C5-7EEF-1087E58D5A6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177627882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353197530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2203180835"/>
              </p:ext>
            </p:extLst>
          </p:nvPr>
        </p:nvGraphicFramePr>
        <p:xfrm>
          <a:off x="162340" y="5121292"/>
          <a:ext cx="8246527" cy="9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2895525813"/>
              </p:ext>
            </p:extLst>
          </p:nvPr>
        </p:nvGraphicFramePr>
        <p:xfrm>
          <a:off x="162341" y="4134148"/>
          <a:ext cx="8246527" cy="10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978458618"/>
              </p:ext>
            </p:extLst>
          </p:nvPr>
        </p:nvGraphicFramePr>
        <p:xfrm>
          <a:off x="162341" y="3037447"/>
          <a:ext cx="8246527" cy="1044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343" y="1408463"/>
            <a:ext cx="8246527" cy="1836000"/>
            <a:chOff x="380078" y="1436456"/>
            <a:chExt cx="8246527" cy="1538336"/>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268162154"/>
                </p:ext>
              </p:extLst>
            </p:nvPr>
          </p:nvGraphicFramePr>
          <p:xfrm>
            <a:off x="380078" y="1436456"/>
            <a:ext cx="8246527" cy="1538336"/>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1488250941"/>
              </p:ext>
            </p:extLst>
          </p:nvPr>
        </p:nvGraphicFramePr>
        <p:xfrm>
          <a:off x="8528178" y="1674495"/>
          <a:ext cx="3300158" cy="4735197"/>
        </p:xfrm>
        <a:graphic>
          <a:graphicData uri="http://schemas.openxmlformats.org/drawingml/2006/table">
            <a:tbl>
              <a:tblPr firstRow="1" bandRow="1">
                <a:tableStyleId>{5940675A-B579-460E-94D1-54222C63F5DA}</a:tableStyleId>
              </a:tblPr>
              <a:tblGrid>
                <a:gridCol w="70251">
                  <a:extLst>
                    <a:ext uri="{9D8B030D-6E8A-4147-A177-3AD203B41FA5}">
                      <a16:colId xmlns:a16="http://schemas.microsoft.com/office/drawing/2014/main" val="3601460425"/>
                    </a:ext>
                  </a:extLst>
                </a:gridCol>
                <a:gridCol w="763285">
                  <a:extLst>
                    <a:ext uri="{9D8B030D-6E8A-4147-A177-3AD203B41FA5}">
                      <a16:colId xmlns:a16="http://schemas.microsoft.com/office/drawing/2014/main" val="4049772561"/>
                    </a:ext>
                  </a:extLst>
                </a:gridCol>
                <a:gridCol w="714103">
                  <a:extLst>
                    <a:ext uri="{9D8B030D-6E8A-4147-A177-3AD203B41FA5}">
                      <a16:colId xmlns:a16="http://schemas.microsoft.com/office/drawing/2014/main" val="761297345"/>
                    </a:ext>
                  </a:extLst>
                </a:gridCol>
                <a:gridCol w="386731">
                  <a:extLst>
                    <a:ext uri="{9D8B030D-6E8A-4147-A177-3AD203B41FA5}">
                      <a16:colId xmlns:a16="http://schemas.microsoft.com/office/drawing/2014/main" val="2986169346"/>
                    </a:ext>
                  </a:extLst>
                </a:gridCol>
                <a:gridCol w="455263">
                  <a:extLst>
                    <a:ext uri="{9D8B030D-6E8A-4147-A177-3AD203B41FA5}">
                      <a16:colId xmlns:a16="http://schemas.microsoft.com/office/drawing/2014/main" val="2645485451"/>
                    </a:ext>
                  </a:extLst>
                </a:gridCol>
                <a:gridCol w="455262">
                  <a:extLst>
                    <a:ext uri="{9D8B030D-6E8A-4147-A177-3AD203B41FA5}">
                      <a16:colId xmlns:a16="http://schemas.microsoft.com/office/drawing/2014/main" val="457178370"/>
                    </a:ext>
                  </a:extLst>
                </a:gridCol>
                <a:gridCol w="455263">
                  <a:extLst>
                    <a:ext uri="{9D8B030D-6E8A-4147-A177-3AD203B41FA5}">
                      <a16:colId xmlns:a16="http://schemas.microsoft.com/office/drawing/2014/main" val="1607234817"/>
                    </a:ext>
                  </a:extLst>
                </a:gridCol>
              </a:tblGrid>
              <a:tr h="19489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6318754"/>
                  </a:ext>
                </a:extLst>
              </a:tr>
              <a:tr h="326645">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9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438938" y="568375"/>
            <a:ext cx="8341964" cy="484188"/>
          </a:xfrm>
        </p:spPr>
        <p:txBody>
          <a:bodyPr vert="horz" lIns="91440" tIns="45720" rIns="91440" bIns="45720" rtlCol="0" anchor="ct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12289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1792734"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1792734" y="1828122"/>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1792734" y="2293610"/>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1792734" y="275909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71" name="Group 70">
            <a:extLst>
              <a:ext uri="{FF2B5EF4-FFF2-40B4-BE49-F238E27FC236}">
                <a16:creationId xmlns:a16="http://schemas.microsoft.com/office/drawing/2014/main" id="{108BA63A-7124-8860-5A1E-34C2D25F6626}"/>
              </a:ext>
            </a:extLst>
          </p:cNvPr>
          <p:cNvGrpSpPr/>
          <p:nvPr/>
        </p:nvGrpSpPr>
        <p:grpSpPr>
          <a:xfrm>
            <a:off x="9588935" y="1138877"/>
            <a:ext cx="1731876" cy="1158838"/>
            <a:chOff x="8170831" y="919871"/>
            <a:chExt cx="1731876" cy="1158838"/>
          </a:xfrm>
        </p:grpSpPr>
        <p:sp>
          <p:nvSpPr>
            <p:cNvPr id="37" name="Rectangle 36" descr="Appendix" title="Section 5">
              <a:hlinkClick r:id="rId7" action="ppaction://hlinksldjump"/>
              <a:extLst>
                <a:ext uri="{FF2B5EF4-FFF2-40B4-BE49-F238E27FC236}">
                  <a16:creationId xmlns:a16="http://schemas.microsoft.com/office/drawing/2014/main" id="{4E5E8511-B476-4830-8E79-DB3F8F54BD0E}"/>
                </a:ext>
              </a:extLst>
            </p:cNvPr>
            <p:cNvSpPr/>
            <p:nvPr/>
          </p:nvSpPr>
          <p:spPr>
            <a:xfrm>
              <a:off x="8170831" y="919871"/>
              <a:ext cx="1731875"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8" action="ppaction://hlinksldjump"/>
              <a:extLst>
                <a:ext uri="{FF2B5EF4-FFF2-40B4-BE49-F238E27FC236}">
                  <a16:creationId xmlns:a16="http://schemas.microsoft.com/office/drawing/2014/main" id="{CC617040-6EA3-22F3-5460-E23B5904119B}"/>
                </a:ext>
              </a:extLst>
            </p:cNvPr>
            <p:cNvSpPr/>
            <p:nvPr/>
          </p:nvSpPr>
          <p:spPr>
            <a:xfrm>
              <a:off x="8170831" y="1610709"/>
              <a:ext cx="1731876"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24" name="Rectangle 23" descr="Headline results" title="Section 2">
            <a:hlinkClick r:id="rId9" action="ppaction://hlinksldjump"/>
            <a:extLst>
              <a:ext uri="{FF2B5EF4-FFF2-40B4-BE49-F238E27FC236}">
                <a16:creationId xmlns:a16="http://schemas.microsoft.com/office/drawing/2014/main" id="{908F9A59-76F8-4F59-8D74-8E768F473729}"/>
              </a:ext>
            </a:extLst>
          </p:cNvPr>
          <p:cNvSpPr/>
          <p:nvPr/>
        </p:nvSpPr>
        <p:spPr>
          <a:xfrm>
            <a:off x="3737213"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10" action="ppaction://hlinksldjump"/>
            <a:extLst>
              <a:ext uri="{FF2B5EF4-FFF2-40B4-BE49-F238E27FC236}">
                <a16:creationId xmlns:a16="http://schemas.microsoft.com/office/drawing/2014/main" id="{A123B665-4E67-D29D-AAA5-70B4C1419347}"/>
              </a:ext>
            </a:extLst>
          </p:cNvPr>
          <p:cNvSpPr/>
          <p:nvPr/>
        </p:nvSpPr>
        <p:spPr>
          <a:xfrm>
            <a:off x="3737213" y="1833453"/>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11" action="ppaction://hlinksldjump"/>
            <a:extLst>
              <a:ext uri="{FF2B5EF4-FFF2-40B4-BE49-F238E27FC236}">
                <a16:creationId xmlns:a16="http://schemas.microsoft.com/office/drawing/2014/main" id="{8EEC548F-71BF-7FE7-381C-F33C6A31A788}"/>
              </a:ext>
            </a:extLst>
          </p:cNvPr>
          <p:cNvSpPr/>
          <p:nvPr/>
        </p:nvSpPr>
        <p:spPr>
          <a:xfrm>
            <a:off x="3737213" y="2293881"/>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2" action="ppaction://hlinksldjump"/>
            <a:extLst>
              <a:ext uri="{FF2B5EF4-FFF2-40B4-BE49-F238E27FC236}">
                <a16:creationId xmlns:a16="http://schemas.microsoft.com/office/drawing/2014/main" id="{CB66034D-F183-1AE1-2054-9B13E81CC611}"/>
              </a:ext>
            </a:extLst>
          </p:cNvPr>
          <p:cNvSpPr/>
          <p:nvPr/>
        </p:nvSpPr>
        <p:spPr>
          <a:xfrm>
            <a:off x="3737213" y="2754309"/>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8" name="Rectangle 7">
            <a:hlinkClick r:id="rId13" action="ppaction://hlinksldjump"/>
            <a:extLst>
              <a:ext uri="{FF2B5EF4-FFF2-40B4-BE49-F238E27FC236}">
                <a16:creationId xmlns:a16="http://schemas.microsoft.com/office/drawing/2014/main" id="{74EEE4DB-4C23-6396-33D2-A6152C31A5D2}"/>
              </a:ext>
            </a:extLst>
          </p:cNvPr>
          <p:cNvSpPr/>
          <p:nvPr/>
        </p:nvSpPr>
        <p:spPr>
          <a:xfrm>
            <a:off x="3737213" y="321473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4" name="Rectangle 13" descr="Benchmarking" title="Section 3">
            <a:hlinkClick r:id="rId14" action="ppaction://hlinksldjump"/>
            <a:extLst>
              <a:ext uri="{FF2B5EF4-FFF2-40B4-BE49-F238E27FC236}">
                <a16:creationId xmlns:a16="http://schemas.microsoft.com/office/drawing/2014/main" id="{8F9BF9FF-62F1-8275-142B-BDBC26828802}"/>
              </a:ext>
            </a:extLst>
          </p:cNvPr>
          <p:cNvSpPr/>
          <p:nvPr/>
        </p:nvSpPr>
        <p:spPr>
          <a:xfrm>
            <a:off x="7635502"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66" name="hyperlink_sh_1">
            <a:hlinkClick r:id="rId15" action="ppaction://hlinksldjump"/>
            <a:extLst>
              <a:ext uri="{FF2B5EF4-FFF2-40B4-BE49-F238E27FC236}">
                <a16:creationId xmlns:a16="http://schemas.microsoft.com/office/drawing/2014/main" id="{427B8045-8A9F-9926-21D3-BE1D3A5009D5}"/>
              </a:ext>
            </a:extLst>
          </p:cNvPr>
          <p:cNvSpPr/>
          <p:nvPr/>
        </p:nvSpPr>
        <p:spPr>
          <a:xfrm>
            <a:off x="7639652" y="182733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sp>
        <p:nvSpPr>
          <p:cNvPr id="15" name="hyperlink_sh_2">
            <a:hlinkClick r:id="rId16" action="ppaction://hlinksldjump"/>
            <a:extLst>
              <a:ext uri="{FF2B5EF4-FFF2-40B4-BE49-F238E27FC236}">
                <a16:creationId xmlns:a16="http://schemas.microsoft.com/office/drawing/2014/main" id="{66174255-67F0-984B-DFEB-E9EAABEF7847}"/>
              </a:ext>
            </a:extLst>
          </p:cNvPr>
          <p:cNvSpPr/>
          <p:nvPr/>
        </p:nvSpPr>
        <p:spPr>
          <a:xfrm>
            <a:off x="7644458" y="215973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3">
            <a:hlinkClick r:id="rId17" action="ppaction://hlinksldjump"/>
            <a:extLst>
              <a:ext uri="{FF2B5EF4-FFF2-40B4-BE49-F238E27FC236}">
                <a16:creationId xmlns:a16="http://schemas.microsoft.com/office/drawing/2014/main" id="{B73CAEF0-5E57-A010-E6F3-D6A9F8D67270}"/>
              </a:ext>
            </a:extLst>
          </p:cNvPr>
          <p:cNvSpPr/>
          <p:nvPr/>
        </p:nvSpPr>
        <p:spPr>
          <a:xfrm>
            <a:off x="7644458" y="249212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4">
            <a:hlinkClick r:id="rId18" action="ppaction://hlinksldjump"/>
            <a:extLst>
              <a:ext uri="{FF2B5EF4-FFF2-40B4-BE49-F238E27FC236}">
                <a16:creationId xmlns:a16="http://schemas.microsoft.com/office/drawing/2014/main" id="{D8E1A833-FCF9-B11E-F89C-923CDBEE6318}"/>
              </a:ext>
            </a:extLst>
          </p:cNvPr>
          <p:cNvSpPr/>
          <p:nvPr/>
        </p:nvSpPr>
        <p:spPr>
          <a:xfrm>
            <a:off x="7644458" y="2824524"/>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Your care</a:t>
            </a:r>
          </a:p>
        </p:txBody>
      </p:sp>
      <p:sp>
        <p:nvSpPr>
          <p:cNvPr id="30" name="hyperlink_sh_5">
            <a:hlinkClick r:id="rId19" action="ppaction://hlinksldjump"/>
            <a:extLst>
              <a:ext uri="{FF2B5EF4-FFF2-40B4-BE49-F238E27FC236}">
                <a16:creationId xmlns:a16="http://schemas.microsoft.com/office/drawing/2014/main" id="{7A9E5D22-9BC7-3C89-BA8B-7C77B2748109}"/>
              </a:ext>
            </a:extLst>
          </p:cNvPr>
          <p:cNvSpPr/>
          <p:nvPr/>
        </p:nvSpPr>
        <p:spPr>
          <a:xfrm>
            <a:off x="7644458" y="315692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Medication</a:t>
            </a:r>
          </a:p>
        </p:txBody>
      </p:sp>
      <p:sp>
        <p:nvSpPr>
          <p:cNvPr id="13" name="hyperlink_sh_6">
            <a:hlinkClick r:id="rId20" action="ppaction://hlinksldjump"/>
            <a:extLst>
              <a:ext uri="{FF2B5EF4-FFF2-40B4-BE49-F238E27FC236}">
                <a16:creationId xmlns:a16="http://schemas.microsoft.com/office/drawing/2014/main" id="{2407D79D-7E95-646C-4B66-DBF65FBD4AA0}"/>
              </a:ext>
            </a:extLst>
          </p:cNvPr>
          <p:cNvSpPr/>
          <p:nvPr/>
        </p:nvSpPr>
        <p:spPr>
          <a:xfrm>
            <a:off x="7644458" y="3489318"/>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5. Psychological therapies </a:t>
            </a:r>
          </a:p>
        </p:txBody>
      </p:sp>
      <p:sp>
        <p:nvSpPr>
          <p:cNvPr id="41" name="hyperlink_sh_7">
            <a:hlinkClick r:id="rId21" action="ppaction://hlinksldjump"/>
            <a:extLst>
              <a:ext uri="{FF2B5EF4-FFF2-40B4-BE49-F238E27FC236}">
                <a16:creationId xmlns:a16="http://schemas.microsoft.com/office/drawing/2014/main" id="{14F189CA-2821-371E-27A9-5A03751A2B56}"/>
              </a:ext>
            </a:extLst>
          </p:cNvPr>
          <p:cNvSpPr/>
          <p:nvPr/>
        </p:nvSpPr>
        <p:spPr>
          <a:xfrm>
            <a:off x="7644458" y="382171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Crisis care support </a:t>
            </a:r>
          </a:p>
        </p:txBody>
      </p:sp>
      <p:sp>
        <p:nvSpPr>
          <p:cNvPr id="43" name="hyperlink_sh_8">
            <a:hlinkClick r:id="rId22" action="ppaction://hlinksldjump"/>
            <a:extLst>
              <a:ext uri="{FF2B5EF4-FFF2-40B4-BE49-F238E27FC236}">
                <a16:creationId xmlns:a16="http://schemas.microsoft.com/office/drawing/2014/main" id="{55FC6AE2-08EA-B98E-0AAD-4DA39DB48E40}"/>
              </a:ext>
            </a:extLst>
          </p:cNvPr>
          <p:cNvSpPr/>
          <p:nvPr/>
        </p:nvSpPr>
        <p:spPr>
          <a:xfrm>
            <a:off x="7644458" y="4154112"/>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Crisis care access </a:t>
            </a:r>
          </a:p>
        </p:txBody>
      </p:sp>
      <p:sp>
        <p:nvSpPr>
          <p:cNvPr id="44" name="hyperlink_sh_9">
            <a:hlinkClick r:id="rId23" action="ppaction://hlinksldjump"/>
            <a:extLst>
              <a:ext uri="{FF2B5EF4-FFF2-40B4-BE49-F238E27FC236}">
                <a16:creationId xmlns:a16="http://schemas.microsoft.com/office/drawing/2014/main" id="{1C6F6F1F-FB11-07A5-272B-A1D1E9816438}"/>
              </a:ext>
            </a:extLst>
          </p:cNvPr>
          <p:cNvSpPr/>
          <p:nvPr/>
        </p:nvSpPr>
        <p:spPr>
          <a:xfrm>
            <a:off x="7644458" y="448650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8.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24" action="ppaction://hlinksldjump"/>
            <a:extLst>
              <a:ext uri="{FF2B5EF4-FFF2-40B4-BE49-F238E27FC236}">
                <a16:creationId xmlns:a16="http://schemas.microsoft.com/office/drawing/2014/main" id="{4C37B293-E045-7A0F-045D-E8DB7F1C68F8}"/>
              </a:ext>
            </a:extLst>
          </p:cNvPr>
          <p:cNvSpPr/>
          <p:nvPr/>
        </p:nvSpPr>
        <p:spPr>
          <a:xfrm>
            <a:off x="7644458" y="4818906"/>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9.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5" action="ppaction://hlinksldjump"/>
            <a:extLst>
              <a:ext uri="{FF2B5EF4-FFF2-40B4-BE49-F238E27FC236}">
                <a16:creationId xmlns:a16="http://schemas.microsoft.com/office/drawing/2014/main" id="{9159FE9E-41B9-7406-2FA8-9B8FF84F7183}"/>
              </a:ext>
            </a:extLst>
          </p:cNvPr>
          <p:cNvSpPr/>
          <p:nvPr/>
        </p:nvSpPr>
        <p:spPr>
          <a:xfrm>
            <a:off x="7644458" y="515130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10.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6" action="ppaction://hlinksldjump"/>
            <a:extLst>
              <a:ext uri="{FF2B5EF4-FFF2-40B4-BE49-F238E27FC236}">
                <a16:creationId xmlns:a16="http://schemas.microsoft.com/office/drawing/2014/main" id="{68C0F7CC-1986-3BDE-EE95-F1C22CBD0C42}"/>
              </a:ext>
            </a:extLst>
          </p:cNvPr>
          <p:cNvSpPr/>
          <p:nvPr/>
        </p:nvSpPr>
        <p:spPr>
          <a:xfrm>
            <a:off x="7644458" y="54837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6A76EFD1-DDAE-0F03-9E93-14EA8B1DD4BB}"/>
              </a:ext>
            </a:extLst>
          </p:cNvPr>
          <p:cNvSpPr/>
          <p:nvPr/>
        </p:nvSpPr>
        <p:spPr>
          <a:xfrm>
            <a:off x="7644458" y="58161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Feedback </a:t>
            </a:r>
          </a:p>
        </p:txBody>
      </p:sp>
      <p:sp>
        <p:nvSpPr>
          <p:cNvPr id="25" name="Rectangle 24" descr="Benchmarking" title="Section 3">
            <a:hlinkClick r:id="rId28" action="ppaction://hlinksldjump"/>
            <a:extLst>
              <a:ext uri="{FF2B5EF4-FFF2-40B4-BE49-F238E27FC236}">
                <a16:creationId xmlns:a16="http://schemas.microsoft.com/office/drawing/2014/main" id="{EA1645F7-304F-4EE5-A389-9616276616EB}"/>
              </a:ext>
            </a:extLst>
          </p:cNvPr>
          <p:cNvSpPr/>
          <p:nvPr/>
        </p:nvSpPr>
        <p:spPr>
          <a:xfrm>
            <a:off x="5681692"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29" action="ppaction://hlinksldjump"/>
            <a:extLst>
              <a:ext uri="{FF2B5EF4-FFF2-40B4-BE49-F238E27FC236}">
                <a16:creationId xmlns:a16="http://schemas.microsoft.com/office/drawing/2014/main" id="{EEDEB057-C9E1-4873-9C6D-5E0A2FE85217}"/>
              </a:ext>
            </a:extLst>
          </p:cNvPr>
          <p:cNvSpPr/>
          <p:nvPr/>
        </p:nvSpPr>
        <p:spPr>
          <a:xfrm>
            <a:off x="5684298" y="248754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30" action="ppaction://hlinksldjump"/>
            <a:extLst>
              <a:ext uri="{FF2B5EF4-FFF2-40B4-BE49-F238E27FC236}">
                <a16:creationId xmlns:a16="http://schemas.microsoft.com/office/drawing/2014/main" id="{0CA15BC4-4E0F-48CF-99A0-B1C9706DE620}"/>
              </a:ext>
            </a:extLst>
          </p:cNvPr>
          <p:cNvSpPr/>
          <p:nvPr/>
        </p:nvSpPr>
        <p:spPr>
          <a:xfrm>
            <a:off x="5684298" y="281806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31" action="ppaction://hlinksldjump"/>
            <a:extLst>
              <a:ext uri="{FF2B5EF4-FFF2-40B4-BE49-F238E27FC236}">
                <a16:creationId xmlns:a16="http://schemas.microsoft.com/office/drawing/2014/main" id="{1E29F054-6151-44B2-96AA-890D18080E77}"/>
              </a:ext>
            </a:extLst>
          </p:cNvPr>
          <p:cNvSpPr/>
          <p:nvPr/>
        </p:nvSpPr>
        <p:spPr>
          <a:xfrm>
            <a:off x="5684298" y="31485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a:t>
            </a:r>
            <a:r>
              <a:rPr lang="en-GB" sz="1000" dirty="0">
                <a:solidFill>
                  <a:schemeClr val="bg1"/>
                </a:solidFill>
                <a:latin typeface="Arial" panose="020B0604020202020204" pitchFamily="34" charset="0"/>
                <a:cs typeface="Arial" panose="020B0604020202020204" pitchFamily="34" charset="0"/>
              </a:rPr>
              <a:t>Your care</a:t>
            </a:r>
            <a:endParaRPr lang="en-GB" sz="1000" dirty="0">
              <a:latin typeface="Arial" panose="020B0604020202020204" pitchFamily="34" charset="0"/>
              <a:cs typeface="Arial" panose="020B0604020202020204" pitchFamily="34" charset="0"/>
            </a:endParaRPr>
          </a:p>
        </p:txBody>
      </p:sp>
      <p:sp>
        <p:nvSpPr>
          <p:cNvPr id="33" name="Rectangle 32">
            <a:hlinkClick r:id="rId32" action="ppaction://hlinksldjump"/>
            <a:extLst>
              <a:ext uri="{FF2B5EF4-FFF2-40B4-BE49-F238E27FC236}">
                <a16:creationId xmlns:a16="http://schemas.microsoft.com/office/drawing/2014/main" id="{9BB3E8A1-60D9-484B-B36E-FA82BBC3101F}"/>
              </a:ext>
            </a:extLst>
          </p:cNvPr>
          <p:cNvSpPr/>
          <p:nvPr/>
        </p:nvSpPr>
        <p:spPr>
          <a:xfrm>
            <a:off x="5684298" y="347911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Medication</a:t>
            </a:r>
          </a:p>
        </p:txBody>
      </p:sp>
      <p:sp>
        <p:nvSpPr>
          <p:cNvPr id="34" name="Rectangle 33">
            <a:hlinkClick r:id="rId33" action="ppaction://hlinksldjump"/>
            <a:extLst>
              <a:ext uri="{FF2B5EF4-FFF2-40B4-BE49-F238E27FC236}">
                <a16:creationId xmlns:a16="http://schemas.microsoft.com/office/drawing/2014/main" id="{25E87DF0-B96C-41D1-AE07-960500135E1E}"/>
              </a:ext>
            </a:extLst>
          </p:cNvPr>
          <p:cNvSpPr/>
          <p:nvPr/>
        </p:nvSpPr>
        <p:spPr>
          <a:xfrm>
            <a:off x="5691023" y="380963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5. Psychological therapies </a:t>
            </a:r>
          </a:p>
        </p:txBody>
      </p:sp>
      <p:sp>
        <p:nvSpPr>
          <p:cNvPr id="35" name="Rectangle 34">
            <a:hlinkClick r:id="rId34" action="ppaction://hlinksldjump"/>
            <a:extLst>
              <a:ext uri="{FF2B5EF4-FFF2-40B4-BE49-F238E27FC236}">
                <a16:creationId xmlns:a16="http://schemas.microsoft.com/office/drawing/2014/main" id="{7DA86D7C-26C4-42D5-A090-C39B89193D9D}"/>
              </a:ext>
            </a:extLst>
          </p:cNvPr>
          <p:cNvSpPr/>
          <p:nvPr/>
        </p:nvSpPr>
        <p:spPr>
          <a:xfrm>
            <a:off x="5691023" y="414015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Crisis care support </a:t>
            </a:r>
          </a:p>
        </p:txBody>
      </p:sp>
      <p:sp>
        <p:nvSpPr>
          <p:cNvPr id="27" name="Rectangle 26">
            <a:hlinkClick r:id="rId35" action="ppaction://hlinksldjump"/>
            <a:extLst>
              <a:ext uri="{FF2B5EF4-FFF2-40B4-BE49-F238E27FC236}">
                <a16:creationId xmlns:a16="http://schemas.microsoft.com/office/drawing/2014/main" id="{44F2F6FA-0C0B-481C-A673-33152D11AAAC}"/>
              </a:ext>
            </a:extLst>
          </p:cNvPr>
          <p:cNvSpPr/>
          <p:nvPr/>
        </p:nvSpPr>
        <p:spPr>
          <a:xfrm>
            <a:off x="5691023" y="447067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Crisis care access </a:t>
            </a:r>
          </a:p>
        </p:txBody>
      </p:sp>
      <p:sp>
        <p:nvSpPr>
          <p:cNvPr id="38" name="Rectangle 37">
            <a:hlinkClick r:id="rId36" action="ppaction://hlinksldjump"/>
            <a:extLst>
              <a:ext uri="{FF2B5EF4-FFF2-40B4-BE49-F238E27FC236}">
                <a16:creationId xmlns:a16="http://schemas.microsoft.com/office/drawing/2014/main" id="{9015250A-D86D-4D82-85D7-1283929DD9C9}"/>
              </a:ext>
            </a:extLst>
          </p:cNvPr>
          <p:cNvSpPr/>
          <p:nvPr/>
        </p:nvSpPr>
        <p:spPr>
          <a:xfrm>
            <a:off x="5687147" y="480120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37" action="ppaction://hlinksldjump"/>
            <a:extLst>
              <a:ext uri="{FF2B5EF4-FFF2-40B4-BE49-F238E27FC236}">
                <a16:creationId xmlns:a16="http://schemas.microsoft.com/office/drawing/2014/main" id="{1687077D-9FC5-4C26-BB0B-FF5F29387138}"/>
              </a:ext>
            </a:extLst>
          </p:cNvPr>
          <p:cNvSpPr/>
          <p:nvPr/>
        </p:nvSpPr>
        <p:spPr>
          <a:xfrm>
            <a:off x="5691023" y="513172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3ACD54E0-24EE-44C5-A2F9-B801028CDD97}"/>
              </a:ext>
            </a:extLst>
          </p:cNvPr>
          <p:cNvSpPr/>
          <p:nvPr/>
        </p:nvSpPr>
        <p:spPr>
          <a:xfrm>
            <a:off x="5687147" y="546224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9" action="ppaction://hlinksldjump"/>
            <a:extLst>
              <a:ext uri="{FF2B5EF4-FFF2-40B4-BE49-F238E27FC236}">
                <a16:creationId xmlns:a16="http://schemas.microsoft.com/office/drawing/2014/main" id="{F88FD43B-9041-5DD4-BAC1-4F221438979F}"/>
              </a:ext>
            </a:extLst>
          </p:cNvPr>
          <p:cNvSpPr/>
          <p:nvPr/>
        </p:nvSpPr>
        <p:spPr>
          <a:xfrm>
            <a:off x="5691023" y="579276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40" action="ppaction://hlinksldjump"/>
            <a:extLst>
              <a:ext uri="{FF2B5EF4-FFF2-40B4-BE49-F238E27FC236}">
                <a16:creationId xmlns:a16="http://schemas.microsoft.com/office/drawing/2014/main" id="{9B8D2695-C86E-583D-5592-16868118F344}"/>
              </a:ext>
            </a:extLst>
          </p:cNvPr>
          <p:cNvSpPr/>
          <p:nvPr/>
        </p:nvSpPr>
        <p:spPr>
          <a:xfrm>
            <a:off x="5691023" y="61232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Feedback </a:t>
            </a:r>
          </a:p>
        </p:txBody>
      </p:sp>
      <p:sp>
        <p:nvSpPr>
          <p:cNvPr id="42" name="Rectangle 41">
            <a:hlinkClick r:id="rId41" action="ppaction://hlinksldjump"/>
            <a:extLst>
              <a:ext uri="{FF2B5EF4-FFF2-40B4-BE49-F238E27FC236}">
                <a16:creationId xmlns:a16="http://schemas.microsoft.com/office/drawing/2014/main" id="{26A36D8D-6D41-BD55-BC20-32CDA1D6E6A1}"/>
              </a:ext>
            </a:extLst>
          </p:cNvPr>
          <p:cNvSpPr/>
          <p:nvPr/>
        </p:nvSpPr>
        <p:spPr>
          <a:xfrm>
            <a:off x="5684298" y="1827333"/>
            <a:ext cx="1728000" cy="3339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2" name="Rectangle 21">
            <a:hlinkClick r:id="rId42" action="ppaction://hlinksldjump"/>
            <a:extLst>
              <a:ext uri="{FF2B5EF4-FFF2-40B4-BE49-F238E27FC236}">
                <a16:creationId xmlns:a16="http://schemas.microsoft.com/office/drawing/2014/main" id="{1B81EB17-947F-D5B4-1DB0-378E2A143214}"/>
              </a:ext>
            </a:extLst>
          </p:cNvPr>
          <p:cNvSpPr/>
          <p:nvPr/>
        </p:nvSpPr>
        <p:spPr>
          <a:xfrm>
            <a:off x="5684298" y="215702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aphicFrame>
        <p:nvGraphicFramePr>
          <p:cNvPr id="2" name="Q13" descr="A chart showing how your Trust scored for Q12 compared with other trusts that took part; using the ‘expected range’ analysis technique. ">
            <a:extLst>
              <a:ext uri="{FF2B5EF4-FFF2-40B4-BE49-F238E27FC236}">
                <a16:creationId xmlns:a16="http://schemas.microsoft.com/office/drawing/2014/main" id="{7E42D0C9-D50C-3E30-DC73-C85ACA4A01F7}"/>
              </a:ext>
            </a:extLst>
          </p:cNvPr>
          <p:cNvGraphicFramePr/>
          <p:nvPr>
            <p:extLst>
              <p:ext uri="{D42A27DB-BD31-4B8C-83A1-F6EECF244321}">
                <p14:modId xmlns:p14="http://schemas.microsoft.com/office/powerpoint/2010/main" val="3479599744"/>
              </p:ext>
            </p:extLst>
          </p:nvPr>
        </p:nvGraphicFramePr>
        <p:xfrm>
          <a:off x="171672" y="3159760"/>
          <a:ext cx="8246527" cy="985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A6ACA7D5-3901-EA52-DA20-8FEF9D4D3AE1}"/>
              </a:ext>
            </a:extLst>
          </p:cNvPr>
          <p:cNvGraphicFramePr>
            <a:graphicFrameLocks noGrp="1"/>
          </p:cNvGraphicFramePr>
          <p:nvPr>
            <p:extLst>
              <p:ext uri="{D42A27DB-BD31-4B8C-83A1-F6EECF244321}">
                <p14:modId xmlns:p14="http://schemas.microsoft.com/office/powerpoint/2010/main" val="2473494375"/>
              </p:ext>
            </p:extLst>
          </p:nvPr>
        </p:nvGraphicFramePr>
        <p:xfrm>
          <a:off x="8464672" y="1630492"/>
          <a:ext cx="3382326" cy="27897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958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1676125"/>
                  </a:ext>
                </a:extLst>
              </a:tr>
              <a:tr h="47017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74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50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62343" y="1436456"/>
            <a:ext cx="8246527" cy="1796400"/>
            <a:chOff x="408071" y="1436456"/>
            <a:chExt cx="8246527" cy="1509861"/>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2781683736"/>
                </p:ext>
              </p:extLst>
            </p:nvPr>
          </p:nvGraphicFramePr>
          <p:xfrm>
            <a:off x="408071" y="1436456"/>
            <a:ext cx="8246527" cy="1509861"/>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Your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301543067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10495392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8" descr="A chart showing how your Trust scored for Q13 compared with other trusts that took part; using the ‘expected range’ analysis technique. ">
            <a:extLst>
              <a:ext uri="{FF2B5EF4-FFF2-40B4-BE49-F238E27FC236}">
                <a16:creationId xmlns:a16="http://schemas.microsoft.com/office/drawing/2014/main" id="{03195D02-756C-524B-62FE-DD7A9065B10B}"/>
              </a:ext>
            </a:extLst>
          </p:cNvPr>
          <p:cNvGraphicFramePr>
            <a:graphicFrameLocks/>
          </p:cNvGraphicFramePr>
          <p:nvPr>
            <p:extLst>
              <p:ext uri="{D42A27DB-BD31-4B8C-83A1-F6EECF244321}">
                <p14:modId xmlns:p14="http://schemas.microsoft.com/office/powerpoint/2010/main" val="718413423"/>
              </p:ext>
            </p:extLst>
          </p:nvPr>
        </p:nvGraphicFramePr>
        <p:xfrm>
          <a:off x="145964" y="5201713"/>
          <a:ext cx="8246527" cy="930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Q17" descr="A chart showing how your Trust scored for Q13 compared with other trusts that took part; using the ‘expected range’ analysis technique. ">
            <a:extLst>
              <a:ext uri="{FF2B5EF4-FFF2-40B4-BE49-F238E27FC236}">
                <a16:creationId xmlns:a16="http://schemas.microsoft.com/office/drawing/2014/main" id="{6FE31453-F3E6-FB64-5AD0-E4F268EA0544}"/>
              </a:ext>
            </a:extLst>
          </p:cNvPr>
          <p:cNvGraphicFramePr/>
          <p:nvPr>
            <p:extLst>
              <p:ext uri="{D42A27DB-BD31-4B8C-83A1-F6EECF244321}">
                <p14:modId xmlns:p14="http://schemas.microsoft.com/office/powerpoint/2010/main" val="3331926011"/>
              </p:ext>
            </p:extLst>
          </p:nvPr>
        </p:nvGraphicFramePr>
        <p:xfrm>
          <a:off x="86126" y="3502315"/>
          <a:ext cx="8246527" cy="1796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6"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287493430"/>
              </p:ext>
            </p:extLst>
          </p:nvPr>
        </p:nvGraphicFramePr>
        <p:xfrm>
          <a:off x="161682" y="3064920"/>
          <a:ext cx="8246527" cy="112438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4626" y="1268520"/>
            <a:ext cx="8246527" cy="1796400"/>
            <a:chOff x="380078" y="1436456"/>
            <a:chExt cx="8246527" cy="1509861"/>
          </a:xfrm>
        </p:grpSpPr>
        <p:graphicFrame>
          <p:nvGraphicFramePr>
            <p:cNvPr id="15" name="Q1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229041340"/>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28688" y="2009158"/>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3BD58BF9-3245-459D-D1B1-DFA9D13DF14B}"/>
              </a:ext>
            </a:extLst>
          </p:cNvPr>
          <p:cNvGraphicFramePr>
            <a:graphicFrameLocks noGrp="1"/>
          </p:cNvGraphicFramePr>
          <p:nvPr>
            <p:extLst>
              <p:ext uri="{D42A27DB-BD31-4B8C-83A1-F6EECF244321}">
                <p14:modId xmlns:p14="http://schemas.microsoft.com/office/powerpoint/2010/main" val="2150129209"/>
              </p:ext>
            </p:extLst>
          </p:nvPr>
        </p:nvGraphicFramePr>
        <p:xfrm>
          <a:off x="8505371" y="1628747"/>
          <a:ext cx="3380399" cy="4813142"/>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074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4981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09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5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31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36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8D693-CCEF-0F8D-60FE-4847F1C57C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DCA1AD-9477-A30C-10E5-87E8C66B90F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3D04079A-FA13-A0B4-9382-78FA0C745A1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E5CBA58-3153-ABBF-79CC-D0D9C06BB3D3}"/>
              </a:ext>
            </a:extLst>
          </p:cNvPr>
          <p:cNvGrpSpPr/>
          <p:nvPr/>
        </p:nvGrpSpPr>
        <p:grpSpPr>
          <a:xfrm>
            <a:off x="150558" y="1458621"/>
            <a:ext cx="8246527" cy="1796400"/>
            <a:chOff x="389901" y="1462981"/>
            <a:chExt cx="8246527" cy="1512887"/>
          </a:xfrm>
        </p:grpSpPr>
        <p:graphicFrame>
          <p:nvGraphicFramePr>
            <p:cNvPr id="15" name="Q19">
              <a:extLst>
                <a:ext uri="{FF2B5EF4-FFF2-40B4-BE49-F238E27FC236}">
                  <a16:creationId xmlns:a16="http://schemas.microsoft.com/office/drawing/2014/main" id="{6C9C9735-10D6-DBB4-AB90-A4C140BC785D}"/>
                </a:ext>
              </a:extLst>
            </p:cNvPr>
            <p:cNvGraphicFramePr/>
            <p:nvPr>
              <p:extLst>
                <p:ext uri="{D42A27DB-BD31-4B8C-83A1-F6EECF244321}">
                  <p14:modId xmlns:p14="http://schemas.microsoft.com/office/powerpoint/2010/main" val="1897990202"/>
                </p:ext>
              </p:extLst>
            </p:nvPr>
          </p:nvGraphicFramePr>
          <p:xfrm>
            <a:off x="389901" y="146298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FC61F850-2703-0A4B-2865-46DEA5DC5F0E}"/>
                </a:ext>
              </a:extLst>
            </p:cNvPr>
            <p:cNvSpPr/>
            <p:nvPr/>
          </p:nvSpPr>
          <p:spPr>
            <a:xfrm>
              <a:off x="6645035"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B1BF70CA-A067-0AA1-0F1D-57E5EFFA9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12F396A8-3ACA-C7AF-9823-CE0BC1EC4FCB}"/>
              </a:ext>
            </a:extLst>
          </p:cNvPr>
          <p:cNvGraphicFramePr>
            <a:graphicFrameLocks noGrp="1"/>
          </p:cNvGraphicFramePr>
          <p:nvPr>
            <p:extLst>
              <p:ext uri="{D42A27DB-BD31-4B8C-83A1-F6EECF244321}">
                <p14:modId xmlns:p14="http://schemas.microsoft.com/office/powerpoint/2010/main" val="4068026814"/>
              </p:ext>
            </p:extLst>
          </p:nvPr>
        </p:nvGraphicFramePr>
        <p:xfrm>
          <a:off x="8455341" y="1594737"/>
          <a:ext cx="3382326" cy="185715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040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092932"/>
                  </a:ext>
                </a:extLst>
              </a:tr>
              <a:tr h="58738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44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9485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155954527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25680150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9" name="Q21_4" descr="A chart showing how your Trust scored for Q13 compared with other trusts that took part; using the ‘expected range’ analysis technique. ">
            <a:extLst>
              <a:ext uri="{FF2B5EF4-FFF2-40B4-BE49-F238E27FC236}">
                <a16:creationId xmlns:a16="http://schemas.microsoft.com/office/drawing/2014/main" id="{0994B42F-D48A-369F-378C-F66FAD7E86C3}"/>
              </a:ext>
            </a:extLst>
          </p:cNvPr>
          <p:cNvGraphicFramePr>
            <a:graphicFrameLocks/>
          </p:cNvGraphicFramePr>
          <p:nvPr>
            <p:extLst>
              <p:ext uri="{D42A27DB-BD31-4B8C-83A1-F6EECF244321}">
                <p14:modId xmlns:p14="http://schemas.microsoft.com/office/powerpoint/2010/main" val="1448116668"/>
              </p:ext>
            </p:extLst>
          </p:nvPr>
        </p:nvGraphicFramePr>
        <p:xfrm>
          <a:off x="136631" y="5299163"/>
          <a:ext cx="8246527" cy="879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Q21_3" descr="A chart showing how your Trust scored for Q13 compared with other trusts that took part; using the ‘expected range’ analysis technique. ">
            <a:extLst>
              <a:ext uri="{FF2B5EF4-FFF2-40B4-BE49-F238E27FC236}">
                <a16:creationId xmlns:a16="http://schemas.microsoft.com/office/drawing/2014/main" id="{314D52B6-D4A3-A19A-4760-A94E6684083D}"/>
              </a:ext>
            </a:extLst>
          </p:cNvPr>
          <p:cNvGraphicFramePr/>
          <p:nvPr>
            <p:extLst>
              <p:ext uri="{D42A27DB-BD31-4B8C-83A1-F6EECF244321}">
                <p14:modId xmlns:p14="http://schemas.microsoft.com/office/powerpoint/2010/main" val="3272777508"/>
              </p:ext>
            </p:extLst>
          </p:nvPr>
        </p:nvGraphicFramePr>
        <p:xfrm>
          <a:off x="92718" y="4215650"/>
          <a:ext cx="8246527" cy="8798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Q21_2" descr="A chart showing how your Trust scored for Q18 compared with other trusts that took part; using the ‘expected range’ analysis technique. ">
            <a:extLst>
              <a:ext uri="{FF2B5EF4-FFF2-40B4-BE49-F238E27FC236}">
                <a16:creationId xmlns:a16="http://schemas.microsoft.com/office/drawing/2014/main" id="{0D03B555-4EE3-DF9B-C9F4-E16A9A4C5ECF}"/>
              </a:ext>
            </a:extLst>
          </p:cNvPr>
          <p:cNvGraphicFramePr/>
          <p:nvPr>
            <p:extLst>
              <p:ext uri="{D42A27DB-BD31-4B8C-83A1-F6EECF244321}">
                <p14:modId xmlns:p14="http://schemas.microsoft.com/office/powerpoint/2010/main" val="2738427654"/>
              </p:ext>
            </p:extLst>
          </p:nvPr>
        </p:nvGraphicFramePr>
        <p:xfrm>
          <a:off x="161784" y="3081173"/>
          <a:ext cx="8246527" cy="1058770"/>
        </p:xfrm>
        <a:graphic>
          <a:graphicData uri="http://schemas.openxmlformats.org/drawingml/2006/chart">
            <c:chart xmlns:c="http://schemas.openxmlformats.org/drawingml/2006/chart" xmlns:r="http://schemas.openxmlformats.org/officeDocument/2006/relationships" r:id="rId5"/>
          </a:graphicData>
        </a:graphic>
      </p:graphicFrame>
      <p:grpSp>
        <p:nvGrpSpPr>
          <p:cNvPr id="32" name="Group 31" descr="A chart showing how your Trust scored for Q17 compared with other trusts that took part; using the ‘expected range’ analysis technique. ">
            <a:extLst>
              <a:ext uri="{FF2B5EF4-FFF2-40B4-BE49-F238E27FC236}">
                <a16:creationId xmlns:a16="http://schemas.microsoft.com/office/drawing/2014/main" id="{23BBF8F8-2F6B-D86B-4070-49EDC028175F}"/>
              </a:ext>
            </a:extLst>
          </p:cNvPr>
          <p:cNvGrpSpPr/>
          <p:nvPr/>
        </p:nvGrpSpPr>
        <p:grpSpPr>
          <a:xfrm>
            <a:off x="164626" y="1249858"/>
            <a:ext cx="8246527" cy="1796400"/>
            <a:chOff x="380078" y="1436456"/>
            <a:chExt cx="8246527" cy="1509861"/>
          </a:xfrm>
        </p:grpSpPr>
        <p:graphicFrame>
          <p:nvGraphicFramePr>
            <p:cNvPr id="33" name="Q21_1">
              <a:extLst>
                <a:ext uri="{FF2B5EF4-FFF2-40B4-BE49-F238E27FC236}">
                  <a16:creationId xmlns:a16="http://schemas.microsoft.com/office/drawing/2014/main" id="{5442D854-CDD0-A366-71D4-5949D487AE55}"/>
                </a:ext>
              </a:extLst>
            </p:cNvPr>
            <p:cNvGraphicFramePr/>
            <p:nvPr>
              <p:extLst>
                <p:ext uri="{D42A27DB-BD31-4B8C-83A1-F6EECF244321}">
                  <p14:modId xmlns:p14="http://schemas.microsoft.com/office/powerpoint/2010/main" val="2934546733"/>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34" name="Rectangle 33">
              <a:extLst>
                <a:ext uri="{FF2B5EF4-FFF2-40B4-BE49-F238E27FC236}">
                  <a16:creationId xmlns:a16="http://schemas.microsoft.com/office/drawing/2014/main" id="{A80214D5-47C4-4996-6F88-1ACFE09902C6}"/>
                </a:ext>
              </a:extLst>
            </p:cNvPr>
            <p:cNvSpPr/>
            <p:nvPr/>
          </p:nvSpPr>
          <p:spPr>
            <a:xfrm>
              <a:off x="6618347" y="20033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957B7959-42FB-43AE-B4A5-CFD5C08A4CFC}"/>
              </a:ext>
            </a:extLst>
          </p:cNvPr>
          <p:cNvGraphicFramePr>
            <a:graphicFrameLocks noGrp="1"/>
          </p:cNvGraphicFramePr>
          <p:nvPr>
            <p:extLst>
              <p:ext uri="{D42A27DB-BD31-4B8C-83A1-F6EECF244321}">
                <p14:modId xmlns:p14="http://schemas.microsoft.com/office/powerpoint/2010/main" val="100703195"/>
              </p:ext>
            </p:extLst>
          </p:nvPr>
        </p:nvGraphicFramePr>
        <p:xfrm>
          <a:off x="8533363" y="1558212"/>
          <a:ext cx="3380399" cy="4884192"/>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4505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5254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41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15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249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61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38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57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0247" y="1439959"/>
            <a:ext cx="8246527" cy="1796400"/>
            <a:chOff x="302257" y="1436456"/>
            <a:chExt cx="8246527" cy="1363960"/>
          </a:xfrm>
        </p:grpSpPr>
        <p:graphicFrame>
          <p:nvGraphicFramePr>
            <p:cNvPr id="15" name="Q2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368594680"/>
                </p:ext>
              </p:extLst>
            </p:nvPr>
          </p:nvGraphicFramePr>
          <p:xfrm>
            <a:off x="302257" y="1436456"/>
            <a:ext cx="8246527" cy="136396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549331" y="181944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16079335"/>
              </p:ext>
            </p:extLst>
          </p:nvPr>
        </p:nvGraphicFramePr>
        <p:xfrm>
          <a:off x="8568339" y="1682915"/>
          <a:ext cx="3365064" cy="176401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727511">
                  <a:extLst>
                    <a:ext uri="{9D8B030D-6E8A-4147-A177-3AD203B41FA5}">
                      <a16:colId xmlns:a16="http://schemas.microsoft.com/office/drawing/2014/main" val="761297345"/>
                    </a:ext>
                  </a:extLst>
                </a:gridCol>
                <a:gridCol w="418292">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22002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2303486"/>
                  </a:ext>
                </a:extLst>
              </a:tr>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0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5.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186727102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59313562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5.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1426" y="1439155"/>
            <a:ext cx="8246527" cy="1796400"/>
            <a:chOff x="380078" y="1594446"/>
            <a:chExt cx="8246527" cy="1446963"/>
          </a:xfrm>
        </p:grpSpPr>
        <p:graphicFrame>
          <p:nvGraphicFramePr>
            <p:cNvPr id="15" name="Q2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788179099"/>
                </p:ext>
              </p:extLst>
            </p:nvPr>
          </p:nvGraphicFramePr>
          <p:xfrm>
            <a:off x="380078" y="1594446"/>
            <a:ext cx="8246527" cy="1446963"/>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200117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721065543"/>
              </p:ext>
            </p:extLst>
          </p:nvPr>
        </p:nvGraphicFramePr>
        <p:xfrm>
          <a:off x="8573960" y="1562760"/>
          <a:ext cx="3364901" cy="157232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805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371972"/>
                  </a:ext>
                </a:extLst>
              </a:tr>
              <a:tr h="67634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200714106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39068349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0"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3758919472"/>
              </p:ext>
            </p:extLst>
          </p:nvPr>
        </p:nvGraphicFramePr>
        <p:xfrm>
          <a:off x="159397" y="3232856"/>
          <a:ext cx="8246527" cy="89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397" y="1436456"/>
            <a:ext cx="8246527" cy="17964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6841413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474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309837778"/>
              </p:ext>
            </p:extLst>
          </p:nvPr>
        </p:nvGraphicFramePr>
        <p:xfrm>
          <a:off x="8570533" y="1690706"/>
          <a:ext cx="3382326" cy="273830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17660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720407"/>
                  </a:ext>
                </a:extLst>
              </a:tr>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1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241060163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09176906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28"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703101848"/>
              </p:ext>
            </p:extLst>
          </p:nvPr>
        </p:nvGraphicFramePr>
        <p:xfrm>
          <a:off x="168727" y="3125964"/>
          <a:ext cx="8210527" cy="95151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59397" y="1417794"/>
            <a:ext cx="8246527" cy="1796400"/>
            <a:chOff x="380078" y="1420740"/>
            <a:chExt cx="8246527" cy="1512887"/>
          </a:xfrm>
        </p:grpSpPr>
        <p:graphicFrame>
          <p:nvGraphicFramePr>
            <p:cNvPr id="5" name="Q26">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1860378040"/>
                </p:ext>
              </p:extLst>
            </p:nvPr>
          </p:nvGraphicFramePr>
          <p:xfrm>
            <a:off x="380078" y="1420740"/>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165082885"/>
              </p:ext>
            </p:extLst>
          </p:nvPr>
        </p:nvGraphicFramePr>
        <p:xfrm>
          <a:off x="8595442" y="1688125"/>
          <a:ext cx="3382329" cy="272105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155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0864367"/>
                  </a:ext>
                </a:extLst>
              </a:tr>
              <a:tr h="49127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6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169873610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55739365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2_3">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2627129764"/>
              </p:ext>
            </p:extLst>
          </p:nvPr>
        </p:nvGraphicFramePr>
        <p:xfrm>
          <a:off x="147120" y="5295687"/>
          <a:ext cx="8246527" cy="1087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2_2"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1573918791"/>
              </p:ext>
            </p:extLst>
          </p:nvPr>
        </p:nvGraphicFramePr>
        <p:xfrm>
          <a:off x="156451" y="4356802"/>
          <a:ext cx="8246527" cy="88741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2_1"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1704334564"/>
              </p:ext>
            </p:extLst>
          </p:nvPr>
        </p:nvGraphicFramePr>
        <p:xfrm>
          <a:off x="156452" y="3158364"/>
          <a:ext cx="8246527" cy="10874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379380017"/>
              </p:ext>
            </p:extLst>
          </p:nvPr>
        </p:nvGraphicFramePr>
        <p:xfrm>
          <a:off x="156454" y="1537575"/>
          <a:ext cx="8246527" cy="1737471"/>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219701689"/>
              </p:ext>
            </p:extLst>
          </p:nvPr>
        </p:nvGraphicFramePr>
        <p:xfrm>
          <a:off x="8602874" y="1746960"/>
          <a:ext cx="3365067" cy="472303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044">
                  <a:extLst>
                    <a:ext uri="{9D8B030D-6E8A-4147-A177-3AD203B41FA5}">
                      <a16:colId xmlns:a16="http://schemas.microsoft.com/office/drawing/2014/main" val="4049772561"/>
                    </a:ext>
                  </a:extLst>
                </a:gridCol>
                <a:gridCol w="725450">
                  <a:extLst>
                    <a:ext uri="{9D8B030D-6E8A-4147-A177-3AD203B41FA5}">
                      <a16:colId xmlns:a16="http://schemas.microsoft.com/office/drawing/2014/main" val="761297345"/>
                    </a:ext>
                  </a:extLst>
                </a:gridCol>
                <a:gridCol w="436330">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2351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0411112"/>
                  </a:ext>
                </a:extLst>
              </a:tr>
              <a:tr h="5293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8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52956" y="2018956"/>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3">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3596215757"/>
              </p:ext>
            </p:extLst>
          </p:nvPr>
        </p:nvGraphicFramePr>
        <p:xfrm>
          <a:off x="156454" y="1520103"/>
          <a:ext cx="8246527" cy="179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34221"/>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2762256038"/>
              </p:ext>
            </p:extLst>
          </p:nvPr>
        </p:nvGraphicFramePr>
        <p:xfrm>
          <a:off x="8579591" y="1687839"/>
          <a:ext cx="3382325" cy="194265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25674">
                  <a:extLst>
                    <a:ext uri="{9D8B030D-6E8A-4147-A177-3AD203B41FA5}">
                      <a16:colId xmlns:a16="http://schemas.microsoft.com/office/drawing/2014/main" val="4049772561"/>
                    </a:ext>
                  </a:extLst>
                </a:gridCol>
                <a:gridCol w="718261">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290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1658348"/>
                  </a:ext>
                </a:extLst>
              </a:tr>
              <a:tr h="5686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616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942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7283028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2569706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50424">
                  <a:extLst>
                    <a:ext uri="{9D8B030D-6E8A-4147-A177-3AD203B41FA5}">
                      <a16:colId xmlns:a16="http://schemas.microsoft.com/office/drawing/2014/main" val="20001"/>
                    </a:ext>
                  </a:extLst>
                </a:gridCol>
                <a:gridCol w="783663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7"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3965940324"/>
              </p:ext>
            </p:extLst>
          </p:nvPr>
        </p:nvGraphicFramePr>
        <p:xfrm>
          <a:off x="159397" y="3119119"/>
          <a:ext cx="8246527" cy="101193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59397" y="1436455"/>
            <a:ext cx="8246527" cy="1796400"/>
            <a:chOff x="380078" y="1436456"/>
            <a:chExt cx="8246527" cy="1512887"/>
          </a:xfrm>
        </p:grpSpPr>
        <p:graphicFrame>
          <p:nvGraphicFramePr>
            <p:cNvPr id="5" name="Q34">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15635350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21099501"/>
              </p:ext>
            </p:extLst>
          </p:nvPr>
        </p:nvGraphicFramePr>
        <p:xfrm>
          <a:off x="8550305" y="1654739"/>
          <a:ext cx="3382327" cy="27900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236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4726634"/>
                  </a:ext>
                </a:extLst>
              </a:tr>
              <a:tr h="5365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9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52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89535980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26083180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39"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4045245917"/>
              </p:ext>
            </p:extLst>
          </p:nvPr>
        </p:nvGraphicFramePr>
        <p:xfrm>
          <a:off x="162843" y="3149599"/>
          <a:ext cx="8246527" cy="98145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843" y="1455117"/>
            <a:ext cx="8246527" cy="17964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5989014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1464553803"/>
              </p:ext>
            </p:extLst>
          </p:nvPr>
        </p:nvGraphicFramePr>
        <p:xfrm>
          <a:off x="8625982" y="1744303"/>
          <a:ext cx="3364902" cy="268470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0976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9150088"/>
                  </a:ext>
                </a:extLst>
              </a:tr>
              <a:tr h="5234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2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724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Community mental health survey has been conducted almost every year since 2004. CQC use the results from the survey in its 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67,127 community mental health service users were invited to participate in the survey across 50 NHS trusts. </a:t>
            </a:r>
          </a:p>
          <a:p>
            <a:pPr>
              <a:spcBef>
                <a:spcPts val="600"/>
              </a:spcBef>
              <a:spcAft>
                <a:spcPts val="600"/>
              </a:spcAft>
            </a:pPr>
            <a:r>
              <a:rPr lang="en-GB" sz="1200" dirty="0">
                <a:effectLst/>
                <a:latin typeface="Arial" panose="020B0604020202020204" pitchFamily="34" charset="0"/>
                <a:cs typeface="Arial" panose="020B0604020202020204" pitchFamily="34" charset="0"/>
              </a:rPr>
              <a:t>Completed responses were received from </a:t>
            </a:r>
            <a:r>
              <a:rPr lang="en-GB" sz="1200" dirty="0">
                <a:latin typeface="Arial" panose="020B0604020202020204" pitchFamily="34" charset="0"/>
                <a:cs typeface="Arial" panose="020B0604020202020204" pitchFamily="34" charset="0"/>
              </a:rPr>
              <a:t>12,319</a:t>
            </a:r>
            <a:r>
              <a:rPr lang="en-GB" sz="1200" dirty="0">
                <a:effectLst/>
                <a:latin typeface="Arial" panose="020B0604020202020204" pitchFamily="34" charset="0"/>
                <a:cs typeface="Arial" panose="020B0604020202020204" pitchFamily="34" charset="0"/>
              </a:rPr>
              <a:t> community mental health service users; a </a:t>
            </a:r>
            <a:r>
              <a:rPr lang="en-GB" sz="1200" dirty="0">
                <a:latin typeface="Arial" panose="020B0604020202020204" pitchFamily="34" charset="0"/>
                <a:cs typeface="Arial" panose="020B0604020202020204" pitchFamily="34" charset="0"/>
              </a:rPr>
              <a:t>19</a:t>
            </a:r>
            <a:r>
              <a:rPr lang="en-GB" sz="1200" dirty="0">
                <a:effectLst/>
                <a:latin typeface="Arial" panose="020B0604020202020204" pitchFamily="34" charset="0"/>
                <a:cs typeface="Arial" panose="020B0604020202020204" pitchFamily="34" charset="0"/>
              </a:rPr>
              <a:t>% adjusted response rate, where undelivered questionnaires are removed from the response rate calculation.</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2025 and 31 May 2025.</a:t>
            </a:r>
            <a:r>
              <a:rPr lang="en-GB" sz="1200" dirty="0">
                <a:latin typeface="Arial" panose="020B0604020202020204" pitchFamily="34" charset="0"/>
                <a:cs typeface="Arial" panose="020B0604020202020204" pitchFamily="34" charset="0"/>
              </a:rPr>
              <a:t> Full sampling criteria can be found in the </a:t>
            </a:r>
            <a:r>
              <a:rPr lang="en-GB" sz="12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Sampling Instructions</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p>
          <a:p>
            <a:pPr>
              <a:spcBef>
                <a:spcPts val="600"/>
              </a:spcBef>
              <a:spcAft>
                <a:spcPts val="600"/>
              </a:spcAft>
            </a:pPr>
            <a:r>
              <a:rPr lang="en-US" sz="1200" dirty="0">
                <a:latin typeface="Arial" panose="020B0604020202020204" pitchFamily="34" charset="0"/>
                <a:cs typeface="Arial" panose="020B0604020202020204" pitchFamily="34" charset="0"/>
              </a:rPr>
              <a:t>Fieldwork for the survey (the time during which questionnaires were sent out and returned) took place between August and November 2025.</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Trend data</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2023, the Community mental health survey transitioned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a solely paper-based methodology to both paper and online, which impacted trend data.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Therefore, only data from the 2023, 2024 and 2025 survey years are comparable, unless a question has changed or there are other reasons for lack of comparability such as changes in organisational structure of a trust.</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Bef>
                <a:spcPts val="600"/>
              </a:spcBef>
              <a:spcAft>
                <a:spcPts val="600"/>
              </a:spcAft>
            </a:pPr>
            <a:r>
              <a:rPr lang="en-US" sz="1200" dirty="0">
                <a:solidFill>
                  <a:prstClr val="black"/>
                </a:solidFill>
                <a:latin typeface="Arial" panose="020B0604020202020204" pitchFamily="34" charset="0"/>
                <a:cs typeface="Arial" panose="020B0604020202020204" pitchFamily="34" charset="0"/>
              </a:rPr>
              <a:t>Where results are comparable with previous years, a section on historical trends has been included.</a:t>
            </a:r>
            <a:endParaRPr lang="en-GB" sz="1200" dirty="0">
              <a:solidFill>
                <a:prstClr val="black"/>
              </a:solidFill>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58405452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54512203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905" y="1611366"/>
            <a:ext cx="8274383" cy="1796400"/>
            <a:chOff x="533494" y="1459902"/>
            <a:chExt cx="8246527" cy="1512887"/>
          </a:xfrm>
        </p:grpSpPr>
        <p:graphicFrame>
          <p:nvGraphicFramePr>
            <p:cNvPr id="15" name="Q3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973846442"/>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43213" y="188674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827116813"/>
              </p:ext>
            </p:extLst>
          </p:nvPr>
        </p:nvGraphicFramePr>
        <p:xfrm>
          <a:off x="8633849" y="1836029"/>
          <a:ext cx="3382193" cy="18919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65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extLst>
                  <a:ext uri="{0D108BD9-81ED-4DB2-BD59-A6C34878D82A}">
                    <a16:rowId xmlns:a16="http://schemas.microsoft.com/office/drawing/2014/main" val="554776666"/>
                  </a:ext>
                </a:extLst>
              </a:tr>
              <a:tr h="5967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7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3723369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48429222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2.8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6704" y="1525362"/>
            <a:ext cx="8246527" cy="1796400"/>
            <a:chOff x="380078" y="1436456"/>
            <a:chExt cx="8246527" cy="1512887"/>
          </a:xfrm>
        </p:grpSpPr>
        <p:graphicFrame>
          <p:nvGraphicFramePr>
            <p:cNvPr id="15" name="Q40">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8936573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600751464"/>
              </p:ext>
            </p:extLst>
          </p:nvPr>
        </p:nvGraphicFramePr>
        <p:xfrm>
          <a:off x="8612179" y="1719463"/>
          <a:ext cx="3382193" cy="188213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833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526197"/>
                  </a:ext>
                </a:extLst>
              </a:tr>
              <a:tr h="63032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6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12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2024 and 2025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amended or non-comparable and therefore are not included in this section: Q13, Q15, Q19, Q20, Q21_1, Q21_2, Q21_3, Q21_4, Q22, Q27, Q28, Q29, Q30, Q32_3,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two-sample t-test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NHS community mental health </a:t>
            </a:r>
            <a:r>
              <a:rPr lang="en-GB" sz="1200" dirty="0">
                <a:latin typeface="Arial" panose="020B0604020202020204" pitchFamily="34" charset="0"/>
                <a:cs typeface="Arial" panose="020B0604020202020204" pitchFamily="34" charset="0"/>
              </a:rPr>
              <a:t>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(2025) and the previous years (2023 and 2024). Z-tests set to 95% significance were used to compare data between the three years (2025 vs 2024 and 2025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246931C9-192F-B5DC-72DD-2F1FAF867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376" y="1468802"/>
            <a:ext cx="4164249" cy="3920396"/>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322605161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4284910581"/>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7_sig" descr="Significant changes 2021 vs 2020&#10;Significant changes 2021 vs 2019" title="Significant changes">
            <a:extLst>
              <a:ext uri="{FF2B5EF4-FFF2-40B4-BE49-F238E27FC236}">
                <a16:creationId xmlns:a16="http://schemas.microsoft.com/office/drawing/2014/main" id="{8DC9FCF6-81A3-5F6C-D496-9DFCDDD60A19}"/>
              </a:ext>
            </a:extLst>
          </p:cNvPr>
          <p:cNvGraphicFramePr>
            <a:graphicFrameLocks noGrp="1"/>
          </p:cNvGraphicFramePr>
          <p:nvPr>
            <p:extLst>
              <p:ext uri="{D42A27DB-BD31-4B8C-83A1-F6EECF244321}">
                <p14:modId xmlns:p14="http://schemas.microsoft.com/office/powerpoint/2010/main" val="4148698541"/>
              </p:ext>
            </p:extLst>
          </p:nvPr>
        </p:nvGraphicFramePr>
        <p:xfrm>
          <a:off x="702677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14274860"/>
                  </a:ext>
                </a:extLst>
              </a:tr>
            </a:tbl>
          </a:graphicData>
        </a:graphic>
      </p:graphicFrame>
      <p:graphicFrame>
        <p:nvGraphicFramePr>
          <p:cNvPr id="8" name="Q7_c" descr="Trust mean score trend data for Q7, plotted against the national average. ">
            <a:extLst>
              <a:ext uri="{FF2B5EF4-FFF2-40B4-BE49-F238E27FC236}">
                <a16:creationId xmlns:a16="http://schemas.microsoft.com/office/drawing/2014/main" id="{D7758DCB-321E-09AF-498C-916FEE0BB18D}"/>
              </a:ext>
            </a:extLst>
          </p:cNvPr>
          <p:cNvGraphicFramePr/>
          <p:nvPr>
            <p:extLst>
              <p:ext uri="{D42A27DB-BD31-4B8C-83A1-F6EECF244321}">
                <p14:modId xmlns:p14="http://schemas.microsoft.com/office/powerpoint/2010/main" val="2325821994"/>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0566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9_t">
            <a:extLst>
              <a:ext uri="{FF2B5EF4-FFF2-40B4-BE49-F238E27FC236}">
                <a16:creationId xmlns:a16="http://schemas.microsoft.com/office/drawing/2014/main" id="{390AE452-8C6C-1F5E-14A9-5142BF2EACBD}"/>
              </a:ext>
            </a:extLst>
          </p:cNvPr>
          <p:cNvSpPr/>
          <p:nvPr/>
        </p:nvSpPr>
        <p:spPr>
          <a:xfrm>
            <a:off x="6836853" y="5811706"/>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8_c" descr="Trust mean score trend data for Q7, plotted against the national average. ">
            <a:extLst>
              <a:ext uri="{FF2B5EF4-FFF2-40B4-BE49-F238E27FC236}">
                <a16:creationId xmlns:a16="http://schemas.microsoft.com/office/drawing/2014/main" id="{2B47DBA9-56E6-9F69-48D6-2283D172F1F2}"/>
              </a:ext>
            </a:extLst>
          </p:cNvPr>
          <p:cNvGraphicFramePr/>
          <p:nvPr>
            <p:extLst>
              <p:ext uri="{D42A27DB-BD31-4B8C-83A1-F6EECF244321}">
                <p14:modId xmlns:p14="http://schemas.microsoft.com/office/powerpoint/2010/main" val="44111573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8_sig" descr="Significant changes 2021 vs 2020&#10;Significant changes 2021 vs 2019" title="Significant changes">
            <a:extLst>
              <a:ext uri="{FF2B5EF4-FFF2-40B4-BE49-F238E27FC236}">
                <a16:creationId xmlns:a16="http://schemas.microsoft.com/office/drawing/2014/main" id="{39D45D2F-6E60-5AD2-0A6E-50A229349B48}"/>
              </a:ext>
            </a:extLst>
          </p:cNvPr>
          <p:cNvGraphicFramePr>
            <a:graphicFrameLocks noGrp="1"/>
          </p:cNvGraphicFramePr>
          <p:nvPr>
            <p:extLst>
              <p:ext uri="{D42A27DB-BD31-4B8C-83A1-F6EECF244321}">
                <p14:modId xmlns:p14="http://schemas.microsoft.com/office/powerpoint/2010/main" val="1740727679"/>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9_sig" descr="Significant changes 2021 vs 2020&#10;Significant changes 2021 vs 2019" title="Significant changes">
            <a:extLst>
              <a:ext uri="{FF2B5EF4-FFF2-40B4-BE49-F238E27FC236}">
                <a16:creationId xmlns:a16="http://schemas.microsoft.com/office/drawing/2014/main" id="{0AF8E83C-B079-0D0D-CFD2-C508D4F88531}"/>
              </a:ext>
            </a:extLst>
          </p:cNvPr>
          <p:cNvGraphicFramePr>
            <a:graphicFrameLocks noGrp="1"/>
          </p:cNvGraphicFramePr>
          <p:nvPr>
            <p:extLst>
              <p:ext uri="{D42A27DB-BD31-4B8C-83A1-F6EECF244321}">
                <p14:modId xmlns:p14="http://schemas.microsoft.com/office/powerpoint/2010/main" val="2267758459"/>
              </p:ext>
            </p:extLst>
          </p:nvPr>
        </p:nvGraphicFramePr>
        <p:xfrm>
          <a:off x="7047098"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Q9_c" descr="Trust mean score trend data for Q7, plotted against the national average. ">
            <a:extLst>
              <a:ext uri="{FF2B5EF4-FFF2-40B4-BE49-F238E27FC236}">
                <a16:creationId xmlns:a16="http://schemas.microsoft.com/office/drawing/2014/main" id="{F6AA6675-84CB-4A48-452D-35E06C928339}"/>
              </a:ext>
            </a:extLst>
          </p:cNvPr>
          <p:cNvGraphicFramePr/>
          <p:nvPr>
            <p:extLst>
              <p:ext uri="{D42A27DB-BD31-4B8C-83A1-F6EECF244321}">
                <p14:modId xmlns:p14="http://schemas.microsoft.com/office/powerpoint/2010/main" val="1223947807"/>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2778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1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0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0_c" descr="Trust mean score trend data for Q7, plotted against the national average. ">
            <a:extLst>
              <a:ext uri="{FF2B5EF4-FFF2-40B4-BE49-F238E27FC236}">
                <a16:creationId xmlns:a16="http://schemas.microsoft.com/office/drawing/2014/main" id="{8DB08507-DED0-9992-2FBF-7E3F16D88D23}"/>
              </a:ext>
            </a:extLst>
          </p:cNvPr>
          <p:cNvGraphicFramePr/>
          <p:nvPr>
            <p:extLst>
              <p:ext uri="{D42A27DB-BD31-4B8C-83A1-F6EECF244321}">
                <p14:modId xmlns:p14="http://schemas.microsoft.com/office/powerpoint/2010/main" val="384708799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0_sig" descr="Significant changes 2021 vs 2020&#10;Significant changes 2021 vs 2019" title="Significant changes">
            <a:extLst>
              <a:ext uri="{FF2B5EF4-FFF2-40B4-BE49-F238E27FC236}">
                <a16:creationId xmlns:a16="http://schemas.microsoft.com/office/drawing/2014/main" id="{60FA7A01-596C-65C4-3541-8AEBD0E939F1}"/>
              </a:ext>
            </a:extLst>
          </p:cNvPr>
          <p:cNvGraphicFramePr>
            <a:graphicFrameLocks noGrp="1"/>
          </p:cNvGraphicFramePr>
          <p:nvPr>
            <p:extLst>
              <p:ext uri="{D42A27DB-BD31-4B8C-83A1-F6EECF244321}">
                <p14:modId xmlns:p14="http://schemas.microsoft.com/office/powerpoint/2010/main" val="380369171"/>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11_sig" descr="Significant changes 2021 vs 2020&#10;Significant changes 2021 vs 2019" title="Significant changes">
            <a:extLst>
              <a:ext uri="{FF2B5EF4-FFF2-40B4-BE49-F238E27FC236}">
                <a16:creationId xmlns:a16="http://schemas.microsoft.com/office/drawing/2014/main" id="{D08D8989-5C29-1BB1-A4B1-473CCB081F0C}"/>
              </a:ext>
            </a:extLst>
          </p:cNvPr>
          <p:cNvGraphicFramePr>
            <a:graphicFrameLocks noGrp="1"/>
          </p:cNvGraphicFramePr>
          <p:nvPr>
            <p:extLst>
              <p:ext uri="{D42A27DB-BD31-4B8C-83A1-F6EECF244321}">
                <p14:modId xmlns:p14="http://schemas.microsoft.com/office/powerpoint/2010/main" val="4184783283"/>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1_c" descr="Trust mean score trend data for Q7, plotted against the national average. ">
            <a:extLst>
              <a:ext uri="{FF2B5EF4-FFF2-40B4-BE49-F238E27FC236}">
                <a16:creationId xmlns:a16="http://schemas.microsoft.com/office/drawing/2014/main" id="{EB6FB0AA-A8B9-C20E-5E82-AD3FF59B313B}"/>
              </a:ext>
            </a:extLst>
          </p:cNvPr>
          <p:cNvGraphicFramePr/>
          <p:nvPr>
            <p:extLst>
              <p:ext uri="{D42A27DB-BD31-4B8C-83A1-F6EECF244321}">
                <p14:modId xmlns:p14="http://schemas.microsoft.com/office/powerpoint/2010/main" val="739283758"/>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8206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31183-B5A7-BB57-9D9A-010FECFD81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E2D63-8DCB-9DF0-3D38-94D682985CA1}"/>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C53BC84F-87E5-FEB4-3516-398A840A53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2_t">
            <a:extLst>
              <a:ext uri="{FF2B5EF4-FFF2-40B4-BE49-F238E27FC236}">
                <a16:creationId xmlns:a16="http://schemas.microsoft.com/office/drawing/2014/main" id="{B57C6FE4-0AE2-B01A-52BE-DB2D03CB6470}"/>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2_c" descr="Trust mean score trend data for Q7, plotted against the national average. ">
            <a:extLst>
              <a:ext uri="{FF2B5EF4-FFF2-40B4-BE49-F238E27FC236}">
                <a16:creationId xmlns:a16="http://schemas.microsoft.com/office/drawing/2014/main" id="{8177CA93-3772-A0C9-30EE-F06C500EB610}"/>
              </a:ext>
            </a:extLst>
          </p:cNvPr>
          <p:cNvGraphicFramePr/>
          <p:nvPr>
            <p:extLst>
              <p:ext uri="{D42A27DB-BD31-4B8C-83A1-F6EECF244321}">
                <p14:modId xmlns:p14="http://schemas.microsoft.com/office/powerpoint/2010/main" val="276099886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2_sig" descr="Significant changes 2021 vs 2020&#10;Significant changes 2021 vs 2019" title="Significant changes">
            <a:extLst>
              <a:ext uri="{FF2B5EF4-FFF2-40B4-BE49-F238E27FC236}">
                <a16:creationId xmlns:a16="http://schemas.microsoft.com/office/drawing/2014/main" id="{E18303F8-3251-DF81-1038-F1AB95F1E36B}"/>
              </a:ext>
            </a:extLst>
          </p:cNvPr>
          <p:cNvGraphicFramePr>
            <a:graphicFrameLocks noGrp="1"/>
          </p:cNvGraphicFramePr>
          <p:nvPr>
            <p:extLst>
              <p:ext uri="{D42A27DB-BD31-4B8C-83A1-F6EECF244321}">
                <p14:modId xmlns:p14="http://schemas.microsoft.com/office/powerpoint/2010/main" val="151503373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0266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 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Q1), and others are ‘routing questions’, which are designed to filter out respondents to whom subsequent questions do not apply (for example Q20). These questions are not scored. </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t>
            </a:r>
          </a:p>
          <a:p>
            <a:pPr>
              <a:spcBef>
                <a:spcPts val="600"/>
              </a:spcBef>
              <a:spcAft>
                <a:spcPts val="600"/>
              </a:spcAft>
            </a:pPr>
            <a:r>
              <a:rPr lang="en-GB" sz="1200" dirty="0">
                <a:latin typeface="Arial" panose="020B0604020202020204" pitchFamily="34" charset="0"/>
                <a:cs typeface="Arial" panose="020B0604020202020204" pitchFamily="34" charset="0"/>
              </a:rPr>
              <a:t>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200" dirty="0">
                <a:latin typeface="Arial" panose="020B0604020202020204" pitchFamily="34" charset="0"/>
                <a:cs typeface="Arial" panose="020B0604020202020204" pitchFamily="34" charset="0"/>
              </a:rPr>
              <a:t>Benchmark data is not provided if fewer than 30 trusts have data for a given question.</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 </a:t>
            </a:r>
            <a:r>
              <a:rPr lang="en-GB" sz="1200" dirty="0">
                <a:latin typeface="Arial" panose="020B0604020202020204" pitchFamily="34" charset="0"/>
                <a:cs typeface="Arial" panose="020B0604020202020204" pitchFamily="34" charset="0"/>
              </a:rPr>
              <a:t>which is on the 'Analysis and Reporting' section of the 2025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Your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6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6_c" descr="Trust mean score trend data for Q7, plotted against the national average. ">
            <a:extLst>
              <a:ext uri="{FF2B5EF4-FFF2-40B4-BE49-F238E27FC236}">
                <a16:creationId xmlns:a16="http://schemas.microsoft.com/office/drawing/2014/main" id="{3F920A9A-5F15-7638-5086-6B7016699EEC}"/>
              </a:ext>
            </a:extLst>
          </p:cNvPr>
          <p:cNvGraphicFramePr/>
          <p:nvPr>
            <p:extLst>
              <p:ext uri="{D42A27DB-BD31-4B8C-83A1-F6EECF244321}">
                <p14:modId xmlns:p14="http://schemas.microsoft.com/office/powerpoint/2010/main" val="393435805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6_sig" descr="Significant changes 2021 vs 2020&#10;Significant changes 2021 vs 2019" title="Significant changes">
            <a:extLst>
              <a:ext uri="{FF2B5EF4-FFF2-40B4-BE49-F238E27FC236}">
                <a16:creationId xmlns:a16="http://schemas.microsoft.com/office/drawing/2014/main" id="{032B0A6E-2151-21C0-7DB8-10A88AACE71D}"/>
              </a:ext>
            </a:extLst>
          </p:cNvPr>
          <p:cNvGraphicFramePr>
            <a:graphicFrameLocks noGrp="1"/>
          </p:cNvGraphicFramePr>
          <p:nvPr>
            <p:extLst>
              <p:ext uri="{D42A27DB-BD31-4B8C-83A1-F6EECF244321}">
                <p14:modId xmlns:p14="http://schemas.microsoft.com/office/powerpoint/2010/main" val="3208748274"/>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7" name="Q17_sig" descr="Significant changes 2021 vs 2020&#10;Significant changes 2021 vs 2019" title="Significant changes">
            <a:extLst>
              <a:ext uri="{FF2B5EF4-FFF2-40B4-BE49-F238E27FC236}">
                <a16:creationId xmlns:a16="http://schemas.microsoft.com/office/drawing/2014/main" id="{50032D05-00C8-A41F-7499-85E8F93DB52B}"/>
              </a:ext>
            </a:extLst>
          </p:cNvPr>
          <p:cNvGraphicFramePr>
            <a:graphicFrameLocks noGrp="1"/>
          </p:cNvGraphicFramePr>
          <p:nvPr>
            <p:extLst>
              <p:ext uri="{D42A27DB-BD31-4B8C-83A1-F6EECF244321}">
                <p14:modId xmlns:p14="http://schemas.microsoft.com/office/powerpoint/2010/main" val="2936427713"/>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7_c" descr="Trust mean score trend data for Q7, plotted against the national average. ">
            <a:extLst>
              <a:ext uri="{FF2B5EF4-FFF2-40B4-BE49-F238E27FC236}">
                <a16:creationId xmlns:a16="http://schemas.microsoft.com/office/drawing/2014/main" id="{E75AADF3-E453-D9F5-E085-018201B354E9}"/>
              </a:ext>
            </a:extLst>
          </p:cNvPr>
          <p:cNvGraphicFramePr/>
          <p:nvPr>
            <p:extLst>
              <p:ext uri="{D42A27DB-BD31-4B8C-83A1-F6EECF244321}">
                <p14:modId xmlns:p14="http://schemas.microsoft.com/office/powerpoint/2010/main" val="4057431769"/>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03448-97C5-44C8-3D63-A321B7FA64E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DFFCF3-0109-A5F6-D8A8-00FE7E5EC328}"/>
              </a:ext>
            </a:extLst>
          </p:cNvPr>
          <p:cNvSpPr>
            <a:spLocks noGrp="1"/>
          </p:cNvSpPr>
          <p:nvPr>
            <p:ph type="title"/>
          </p:nvPr>
        </p:nvSpPr>
        <p:spPr>
          <a:xfrm>
            <a:off x="419970" y="509078"/>
            <a:ext cx="11417697" cy="654856"/>
          </a:xfrm>
        </p:spPr>
        <p:txBody>
          <a:bodyPr>
            <a:normAutofit/>
          </a:bodyPr>
          <a:lstStyle/>
          <a:p>
            <a:r>
              <a:rPr lang="en-US" dirty="0"/>
              <a:t>Section 3. Your care </a:t>
            </a:r>
            <a:r>
              <a:rPr lang="en-GB" dirty="0"/>
              <a:t>(continued)</a:t>
            </a:r>
          </a:p>
        </p:txBody>
      </p:sp>
      <p:sp>
        <p:nvSpPr>
          <p:cNvPr id="45" name="Slide Number Placeholder 1">
            <a:extLst>
              <a:ext uri="{FF2B5EF4-FFF2-40B4-BE49-F238E27FC236}">
                <a16:creationId xmlns:a16="http://schemas.microsoft.com/office/drawing/2014/main" id="{1D658A42-4B7A-0609-EBC3-7309152F093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8_t">
            <a:extLst>
              <a:ext uri="{FF2B5EF4-FFF2-40B4-BE49-F238E27FC236}">
                <a16:creationId xmlns:a16="http://schemas.microsoft.com/office/drawing/2014/main" id="{39F3F9E2-C126-4CF8-F952-6F33584D2687}"/>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8_c" descr="Trust mean score trend data for Q7, plotted against the national average. ">
            <a:extLst>
              <a:ext uri="{FF2B5EF4-FFF2-40B4-BE49-F238E27FC236}">
                <a16:creationId xmlns:a16="http://schemas.microsoft.com/office/drawing/2014/main" id="{4BA7ABCE-AA30-394E-4FD9-45252C86EAC8}"/>
              </a:ext>
            </a:extLst>
          </p:cNvPr>
          <p:cNvGraphicFramePr/>
          <p:nvPr>
            <p:extLst>
              <p:ext uri="{D42A27DB-BD31-4B8C-83A1-F6EECF244321}">
                <p14:modId xmlns:p14="http://schemas.microsoft.com/office/powerpoint/2010/main" val="2880744414"/>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_sig" descr="Significant changes 2021 vs 2020&#10;Significant changes 2021 vs 2019" title="Significant changes">
            <a:extLst>
              <a:ext uri="{FF2B5EF4-FFF2-40B4-BE49-F238E27FC236}">
                <a16:creationId xmlns:a16="http://schemas.microsoft.com/office/drawing/2014/main" id="{3256FEA6-13B1-1939-9647-548BBC7867A0}"/>
              </a:ext>
            </a:extLst>
          </p:cNvPr>
          <p:cNvGraphicFramePr>
            <a:graphicFrameLocks noGrp="1"/>
          </p:cNvGraphicFramePr>
          <p:nvPr>
            <p:extLst>
              <p:ext uri="{D42A27DB-BD31-4B8C-83A1-F6EECF244321}">
                <p14:modId xmlns:p14="http://schemas.microsoft.com/office/powerpoint/2010/main" val="2199302432"/>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1181991253"/>
                  </a:ext>
                </a:extLst>
              </a:tr>
            </a:tbl>
          </a:graphicData>
        </a:graphic>
      </p:graphicFrame>
    </p:spTree>
    <p:extLst>
      <p:ext uri="{BB962C8B-B14F-4D97-AF65-F5344CB8AC3E}">
        <p14:creationId xmlns:p14="http://schemas.microsoft.com/office/powerpoint/2010/main" val="972296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4.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1" name="organisation_info">
            <a:extLst>
              <a:ext uri="{FF2B5EF4-FFF2-40B4-BE49-F238E27FC236}">
                <a16:creationId xmlns:a16="http://schemas.microsoft.com/office/drawing/2014/main" id="{2A0B05B6-3D72-40B6-2062-65E58CF8CB5D}"/>
              </a:ext>
            </a:extLst>
          </p:cNvPr>
          <p:cNvSpPr txBox="1">
            <a:spLocks/>
          </p:cNvSpPr>
          <p:nvPr/>
        </p:nvSpPr>
        <p:spPr>
          <a:xfrm>
            <a:off x="515938"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no data is available for this section. Question 20 has been revised for 2025, leading to questions 21 and 22 not retaining historical comparability to previous survey years.</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5.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3" name="Q25_c" descr="Trust mean score trend data for Q7, plotted against the national average. ">
            <a:extLst>
              <a:ext uri="{FF2B5EF4-FFF2-40B4-BE49-F238E27FC236}">
                <a16:creationId xmlns:a16="http://schemas.microsoft.com/office/drawing/2014/main" id="{A1D2307B-2928-958B-9B8E-E9DF5535AC5F}"/>
              </a:ext>
            </a:extLst>
          </p:cNvPr>
          <p:cNvGraphicFramePr/>
          <p:nvPr>
            <p:extLst>
              <p:ext uri="{D42A27DB-BD31-4B8C-83A1-F6EECF244321}">
                <p14:modId xmlns:p14="http://schemas.microsoft.com/office/powerpoint/2010/main" val="1478817925"/>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25_sig" descr="Significant changes 2021 vs 2020&#10;Significant changes 2021 vs 2019" title="Significant changes">
            <a:extLst>
              <a:ext uri="{FF2B5EF4-FFF2-40B4-BE49-F238E27FC236}">
                <a16:creationId xmlns:a16="http://schemas.microsoft.com/office/drawing/2014/main" id="{963BF380-FAC1-CEC1-2D41-EE847DD406C0}"/>
              </a:ext>
            </a:extLst>
          </p:cNvPr>
          <p:cNvGraphicFramePr>
            <a:graphicFrameLocks noGrp="1"/>
          </p:cNvGraphicFramePr>
          <p:nvPr>
            <p:extLst>
              <p:ext uri="{D42A27DB-BD31-4B8C-83A1-F6EECF244321}">
                <p14:modId xmlns:p14="http://schemas.microsoft.com/office/powerpoint/2010/main" val="2966984162"/>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6" name="Q25_t">
            <a:extLst>
              <a:ext uri="{FF2B5EF4-FFF2-40B4-BE49-F238E27FC236}">
                <a16:creationId xmlns:a16="http://schemas.microsoft.com/office/drawing/2014/main" id="{4F139FBE-912D-A57C-B348-E2DF98AD8A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received any therapy in the last 12 months for their mental health needs.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6.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0" name="organisation_info">
            <a:extLst>
              <a:ext uri="{FF2B5EF4-FFF2-40B4-BE49-F238E27FC236}">
                <a16:creationId xmlns:a16="http://schemas.microsoft.com/office/drawing/2014/main" id="{521791E1-D2CE-4362-CED5-1C23A6E1A404}"/>
              </a:ext>
            </a:extLst>
          </p:cNvPr>
          <p:cNvSpPr txBox="1">
            <a:spLocks/>
          </p:cNvSpPr>
          <p:nvPr/>
        </p:nvSpPr>
        <p:spPr>
          <a:xfrm>
            <a:off x="515938" y="1314097"/>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that no data is available for this section due to question amendments, which means historical comparability with previous survey years cannot be maintained.</a:t>
            </a: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7.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26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26_c" descr="Trust mean score trend data for Q7, plotted against the national average. ">
            <a:extLst>
              <a:ext uri="{FF2B5EF4-FFF2-40B4-BE49-F238E27FC236}">
                <a16:creationId xmlns:a16="http://schemas.microsoft.com/office/drawing/2014/main" id="{F76072FA-3541-2CA0-7ED3-669BE1731A5C}"/>
              </a:ext>
            </a:extLst>
          </p:cNvPr>
          <p:cNvGraphicFramePr/>
          <p:nvPr>
            <p:extLst>
              <p:ext uri="{D42A27DB-BD31-4B8C-83A1-F6EECF244321}">
                <p14:modId xmlns:p14="http://schemas.microsoft.com/office/powerpoint/2010/main" val="412996495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6_sig" descr="Significant changes 2021 vs 2020&#10;Significant changes 2021 vs 2019" title="Significant changes">
            <a:extLst>
              <a:ext uri="{FF2B5EF4-FFF2-40B4-BE49-F238E27FC236}">
                <a16:creationId xmlns:a16="http://schemas.microsoft.com/office/drawing/2014/main" id="{3B1168F3-3FB9-C026-FB9B-01B704FF3530}"/>
              </a:ext>
            </a:extLst>
          </p:cNvPr>
          <p:cNvGraphicFramePr>
            <a:graphicFrameLocks noGrp="1"/>
          </p:cNvGraphicFramePr>
          <p:nvPr>
            <p:extLst>
              <p:ext uri="{D42A27DB-BD31-4B8C-83A1-F6EECF244321}">
                <p14:modId xmlns:p14="http://schemas.microsoft.com/office/powerpoint/2010/main" val="1094358436"/>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3171450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8. </a:t>
            </a:r>
            <a:r>
              <a:rPr lang="en-GB" dirty="0"/>
              <a:t>Support with other areas of life</a:t>
            </a:r>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2_1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1_t">
            <a:extLst>
              <a:ext uri="{FF2B5EF4-FFF2-40B4-BE49-F238E27FC236}">
                <a16:creationId xmlns:a16="http://schemas.microsoft.com/office/drawing/2014/main" id="{EA1A4F6B-E8E9-76F5-91FE-38787A1F504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 not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1_c" descr="Trust mean score trend data for Q7, plotted against the national average. ">
            <a:extLst>
              <a:ext uri="{FF2B5EF4-FFF2-40B4-BE49-F238E27FC236}">
                <a16:creationId xmlns:a16="http://schemas.microsoft.com/office/drawing/2014/main" id="{C4FEB7A6-69DD-E586-230B-BD5D1A1C458E}"/>
              </a:ext>
            </a:extLst>
          </p:cNvPr>
          <p:cNvGraphicFramePr/>
          <p:nvPr>
            <p:extLst>
              <p:ext uri="{D42A27DB-BD31-4B8C-83A1-F6EECF244321}">
                <p14:modId xmlns:p14="http://schemas.microsoft.com/office/powerpoint/2010/main" val="394459970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2_1_c" descr="Trust mean score trend data for Q7, plotted against the national average. ">
            <a:extLst>
              <a:ext uri="{FF2B5EF4-FFF2-40B4-BE49-F238E27FC236}">
                <a16:creationId xmlns:a16="http://schemas.microsoft.com/office/drawing/2014/main" id="{4F6ABAB3-1FF9-8B6A-E0A8-51C4A10B56D4}"/>
              </a:ext>
            </a:extLst>
          </p:cNvPr>
          <p:cNvGraphicFramePr/>
          <p:nvPr>
            <p:extLst>
              <p:ext uri="{D42A27DB-BD31-4B8C-83A1-F6EECF244321}">
                <p14:modId xmlns:p14="http://schemas.microsoft.com/office/powerpoint/2010/main" val="592086523"/>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1_sig" descr="Significant changes 2021 vs 2020&#10;Significant changes 2021 vs 2019" title="Significant changes">
            <a:extLst>
              <a:ext uri="{FF2B5EF4-FFF2-40B4-BE49-F238E27FC236}">
                <a16:creationId xmlns:a16="http://schemas.microsoft.com/office/drawing/2014/main" id="{338DBFE9-47E5-129E-97FB-1DBA2FACD1A6}"/>
              </a:ext>
            </a:extLst>
          </p:cNvPr>
          <p:cNvGraphicFramePr>
            <a:graphicFrameLocks noGrp="1"/>
          </p:cNvGraphicFramePr>
          <p:nvPr>
            <p:extLst>
              <p:ext uri="{D42A27DB-BD31-4B8C-83A1-F6EECF244321}">
                <p14:modId xmlns:p14="http://schemas.microsoft.com/office/powerpoint/2010/main" val="361817273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2_1_sig" descr="Significant changes 2021 vs 2020&#10;Significant changes 2021 vs 2019" title="Significant changes">
            <a:extLst>
              <a:ext uri="{FF2B5EF4-FFF2-40B4-BE49-F238E27FC236}">
                <a16:creationId xmlns:a16="http://schemas.microsoft.com/office/drawing/2014/main" id="{9FB8EDC4-DD7D-63B9-CD7F-4EAADADF68F5}"/>
              </a:ext>
            </a:extLst>
          </p:cNvPr>
          <p:cNvGraphicFramePr>
            <a:graphicFrameLocks noGrp="1"/>
          </p:cNvGraphicFramePr>
          <p:nvPr>
            <p:extLst>
              <p:ext uri="{D42A27DB-BD31-4B8C-83A1-F6EECF244321}">
                <p14:modId xmlns:p14="http://schemas.microsoft.com/office/powerpoint/2010/main" val="4034736103"/>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921941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8.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3_t">
            <a:extLst>
              <a:ext uri="{FF2B5EF4-FFF2-40B4-BE49-F238E27FC236}">
                <a16:creationId xmlns:a16="http://schemas.microsoft.com/office/drawing/2014/main" id="{F16C8417-26C4-84E1-D00D-15910B355176}"/>
              </a:ext>
            </a:extLst>
          </p:cNvPr>
          <p:cNvSpPr/>
          <p:nvPr/>
        </p:nvSpPr>
        <p:spPr>
          <a:xfrm>
            <a:off x="6826693" y="5857289"/>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117</a:t>
            </a:r>
            <a:endParaRPr lang="en-GB" sz="900" dirty="0">
              <a:solidFill>
                <a:srgbClr val="595959"/>
              </a:solidFill>
              <a:latin typeface="Arial" panose="020B0604020202020204" pitchFamily="34" charset="0"/>
              <a:cs typeface="Arial" panose="020B0604020202020204" pitchFamily="34" charset="0"/>
            </a:endParaRPr>
          </a:p>
        </p:txBody>
      </p:sp>
      <p:sp>
        <p:nvSpPr>
          <p:cNvPr id="3" name="Q32_2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2_2_c" descr="Trust mean score trend data for Q7, plotted against the national average. ">
            <a:extLst>
              <a:ext uri="{FF2B5EF4-FFF2-40B4-BE49-F238E27FC236}">
                <a16:creationId xmlns:a16="http://schemas.microsoft.com/office/drawing/2014/main" id="{4830688F-D108-F87B-8984-F127123BDCE7}"/>
              </a:ext>
            </a:extLst>
          </p:cNvPr>
          <p:cNvGraphicFramePr/>
          <p:nvPr>
            <p:extLst>
              <p:ext uri="{D42A27DB-BD31-4B8C-83A1-F6EECF244321}">
                <p14:modId xmlns:p14="http://schemas.microsoft.com/office/powerpoint/2010/main" val="77901970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3_c" descr="Trust mean score trend data for Q7, plotted against the national average. ">
            <a:extLst>
              <a:ext uri="{FF2B5EF4-FFF2-40B4-BE49-F238E27FC236}">
                <a16:creationId xmlns:a16="http://schemas.microsoft.com/office/drawing/2014/main" id="{BC5349FF-CC1F-5F1E-B9E4-8F725002B6E9}"/>
              </a:ext>
            </a:extLst>
          </p:cNvPr>
          <p:cNvGraphicFramePr/>
          <p:nvPr>
            <p:extLst>
              <p:ext uri="{D42A27DB-BD31-4B8C-83A1-F6EECF244321}">
                <p14:modId xmlns:p14="http://schemas.microsoft.com/office/powerpoint/2010/main" val="3233668036"/>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2_2_sig" descr="Significant changes 2021 vs 2020&#10;Significant changes 2021 vs 2019" title="Significant changes">
            <a:extLst>
              <a:ext uri="{FF2B5EF4-FFF2-40B4-BE49-F238E27FC236}">
                <a16:creationId xmlns:a16="http://schemas.microsoft.com/office/drawing/2014/main" id="{DDC34E98-C016-8F2B-EB10-593BF1C89400}"/>
              </a:ext>
            </a:extLst>
          </p:cNvPr>
          <p:cNvGraphicFramePr>
            <a:graphicFrameLocks noGrp="1"/>
          </p:cNvGraphicFramePr>
          <p:nvPr>
            <p:extLst>
              <p:ext uri="{D42A27DB-BD31-4B8C-83A1-F6EECF244321}">
                <p14:modId xmlns:p14="http://schemas.microsoft.com/office/powerpoint/2010/main" val="3359151463"/>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3_sig" descr="Significant changes 2021 vs 2020&#10;Significant changes 2021 vs 2019" title="Significant changes">
            <a:extLst>
              <a:ext uri="{FF2B5EF4-FFF2-40B4-BE49-F238E27FC236}">
                <a16:creationId xmlns:a16="http://schemas.microsoft.com/office/drawing/2014/main" id="{98D9E825-C02F-27B1-9CBD-6D276372EE35}"/>
              </a:ext>
            </a:extLst>
          </p:cNvPr>
          <p:cNvGraphicFramePr>
            <a:graphicFrameLocks noGrp="1"/>
          </p:cNvGraphicFramePr>
          <p:nvPr>
            <p:extLst>
              <p:ext uri="{D42A27DB-BD31-4B8C-83A1-F6EECF244321}">
                <p14:modId xmlns:p14="http://schemas.microsoft.com/office/powerpoint/2010/main" val="2132683888"/>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264450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9.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4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4_c" descr="Trust mean score trend data for Q7, plotted against the national average. ">
            <a:extLst>
              <a:ext uri="{FF2B5EF4-FFF2-40B4-BE49-F238E27FC236}">
                <a16:creationId xmlns:a16="http://schemas.microsoft.com/office/drawing/2014/main" id="{05D2A1E7-0C54-F16C-404F-06E7361C5F96}"/>
              </a:ext>
            </a:extLst>
          </p:cNvPr>
          <p:cNvGraphicFramePr/>
          <p:nvPr>
            <p:extLst>
              <p:ext uri="{D42A27DB-BD31-4B8C-83A1-F6EECF244321}">
                <p14:modId xmlns:p14="http://schemas.microsoft.com/office/powerpoint/2010/main" val="442578339"/>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4_sig" descr="Significant changes 2021 vs 2020&#10;Significant changes 2021 vs 2019" title="Significant changes">
            <a:extLst>
              <a:ext uri="{FF2B5EF4-FFF2-40B4-BE49-F238E27FC236}">
                <a16:creationId xmlns:a16="http://schemas.microsoft.com/office/drawing/2014/main" id="{5F7E24C2-771F-FB8F-31EC-E0A6A9E8DB9D}"/>
              </a:ext>
            </a:extLst>
          </p:cNvPr>
          <p:cNvGraphicFramePr>
            <a:graphicFrameLocks noGrp="1"/>
          </p:cNvGraphicFramePr>
          <p:nvPr>
            <p:extLst>
              <p:ext uri="{D42A27DB-BD31-4B8C-83A1-F6EECF244321}">
                <p14:modId xmlns:p14="http://schemas.microsoft.com/office/powerpoint/2010/main" val="3745382248"/>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911398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10.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9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4_c" descr="Trust mean score trend data for Q7, plotted against the national average. ">
            <a:extLst>
              <a:ext uri="{FF2B5EF4-FFF2-40B4-BE49-F238E27FC236}">
                <a16:creationId xmlns:a16="http://schemas.microsoft.com/office/drawing/2014/main" id="{45442E3E-B470-44A6-9B3A-E9A858DC578E}"/>
              </a:ext>
            </a:extLst>
          </p:cNvPr>
          <p:cNvGraphicFramePr/>
          <p:nvPr>
            <p:extLst>
              <p:ext uri="{D42A27DB-BD31-4B8C-83A1-F6EECF244321}">
                <p14:modId xmlns:p14="http://schemas.microsoft.com/office/powerpoint/2010/main" val="243746994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9_c" descr="Trust mean score trend data for Q7, plotted against the national average. ">
            <a:extLst>
              <a:ext uri="{FF2B5EF4-FFF2-40B4-BE49-F238E27FC236}">
                <a16:creationId xmlns:a16="http://schemas.microsoft.com/office/drawing/2014/main" id="{6C120EC1-0E60-3BB8-8C64-2B55A8301369}"/>
              </a:ext>
            </a:extLst>
          </p:cNvPr>
          <p:cNvGraphicFramePr/>
          <p:nvPr>
            <p:extLst>
              <p:ext uri="{D42A27DB-BD31-4B8C-83A1-F6EECF244321}">
                <p14:modId xmlns:p14="http://schemas.microsoft.com/office/powerpoint/2010/main" val="1581029063"/>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14_sig" descr="Significant changes 2021 vs 2020&#10;Significant changes 2021 vs 2019" title="Significant changes">
            <a:extLst>
              <a:ext uri="{FF2B5EF4-FFF2-40B4-BE49-F238E27FC236}">
                <a16:creationId xmlns:a16="http://schemas.microsoft.com/office/drawing/2014/main" id="{407FED2B-4EE6-F4AD-47C2-7880DB07625F}"/>
              </a:ext>
            </a:extLst>
          </p:cNvPr>
          <p:cNvGraphicFramePr>
            <a:graphicFrameLocks noGrp="1"/>
          </p:cNvGraphicFramePr>
          <p:nvPr>
            <p:extLst>
              <p:ext uri="{D42A27DB-BD31-4B8C-83A1-F6EECF244321}">
                <p14:modId xmlns:p14="http://schemas.microsoft.com/office/powerpoint/2010/main" val="4205392188"/>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9_sig" descr="Significant changes 2021 vs 2020&#10;Significant changes 2021 vs 2019" title="Significant changes">
            <a:extLst>
              <a:ext uri="{FF2B5EF4-FFF2-40B4-BE49-F238E27FC236}">
                <a16:creationId xmlns:a16="http://schemas.microsoft.com/office/drawing/2014/main" id="{63762962-035E-24C6-EBC8-D01230D824E1}"/>
              </a:ext>
            </a:extLst>
          </p:cNvPr>
          <p:cNvGraphicFramePr>
            <a:graphicFrameLocks noGrp="1"/>
          </p:cNvGraphicFramePr>
          <p:nvPr>
            <p:extLst>
              <p:ext uri="{D42A27DB-BD31-4B8C-83A1-F6EECF244321}">
                <p14:modId xmlns:p14="http://schemas.microsoft.com/office/powerpoint/2010/main" val="3376775947"/>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208411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details on the contents of this report.</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Significance test table compares 2025 score to your 2023 and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Full national results; technical document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National and trust-level data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all trusts who took part in the 2025 Community </a:t>
            </a:r>
            <a:r>
              <a:rPr lang="en-GB" sz="1200" dirty="0">
                <a:solidFill>
                  <a:prstClr val="black"/>
                </a:solidFill>
                <a:latin typeface="Arial" panose="020B0604020202020204" pitchFamily="34" charset="0"/>
                <a:cs typeface="Arial" panose="020B0604020202020204" pitchFamily="34" charset="0"/>
              </a:rPr>
              <a:t>m</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ental</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health survey.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details of the methodology for the survey, instructions for trusts and contractors to carry out the survey, and the survey development report can also be found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NHS Surveys website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NHS Patient Survey Programme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including results from other surveys.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CQC monitors providers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11.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8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178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521C1FCD-CABE-3E37-F8A9-3656FBD88A83}"/>
              </a:ext>
            </a:extLst>
          </p:cNvPr>
          <p:cNvGraphicFramePr/>
          <p:nvPr>
            <p:extLst>
              <p:ext uri="{D42A27DB-BD31-4B8C-83A1-F6EECF244321}">
                <p14:modId xmlns:p14="http://schemas.microsoft.com/office/powerpoint/2010/main" val="258321385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8_sig" descr="Significant changes 2021 vs 2020&#10;Significant changes 2021 vs 2019" title="Significant changes">
            <a:extLst>
              <a:ext uri="{FF2B5EF4-FFF2-40B4-BE49-F238E27FC236}">
                <a16:creationId xmlns:a16="http://schemas.microsoft.com/office/drawing/2014/main" id="{D29C9B23-F109-439B-9C66-FD9130EDC186}"/>
              </a:ext>
            </a:extLst>
          </p:cNvPr>
          <p:cNvGraphicFramePr>
            <a:graphicFrameLocks noGrp="1"/>
          </p:cNvGraphicFramePr>
          <p:nvPr>
            <p:extLst>
              <p:ext uri="{D42A27DB-BD31-4B8C-83A1-F6EECF244321}">
                <p14:modId xmlns:p14="http://schemas.microsoft.com/office/powerpoint/2010/main" val="398714813"/>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8912440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12.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40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40_c" descr="Trust mean score trend data for Q7, plotted against the national average. ">
            <a:extLst>
              <a:ext uri="{FF2B5EF4-FFF2-40B4-BE49-F238E27FC236}">
                <a16:creationId xmlns:a16="http://schemas.microsoft.com/office/drawing/2014/main" id="{9B62AA50-8A9B-0F26-0359-BA6B97CCDECB}"/>
              </a:ext>
            </a:extLst>
          </p:cNvPr>
          <p:cNvGraphicFramePr/>
          <p:nvPr>
            <p:extLst>
              <p:ext uri="{D42A27DB-BD31-4B8C-83A1-F6EECF244321}">
                <p14:modId xmlns:p14="http://schemas.microsoft.com/office/powerpoint/2010/main" val="70389878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40_sig" descr="Significant changes 2021 vs 2020&#10;Significant changes 2021 vs 2019" title="Significant changes">
            <a:extLst>
              <a:ext uri="{FF2B5EF4-FFF2-40B4-BE49-F238E27FC236}">
                <a16:creationId xmlns:a16="http://schemas.microsoft.com/office/drawing/2014/main" id="{120B01A0-655D-8A10-D458-EB9D663E8FA9}"/>
              </a:ext>
            </a:extLst>
          </p:cNvPr>
          <p:cNvGraphicFramePr>
            <a:graphicFrameLocks noGrp="1"/>
          </p:cNvGraphicFramePr>
          <p:nvPr>
            <p:extLst>
              <p:ext uri="{D42A27DB-BD31-4B8C-83A1-F6EECF244321}">
                <p14:modId xmlns:p14="http://schemas.microsoft.com/office/powerpoint/2010/main" val="2971010792"/>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525679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79654247"/>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881558515"/>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27324926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034646689"/>
              </p:ext>
            </p:extLst>
          </p:nvPr>
        </p:nvGraphicFramePr>
        <p:xfrm>
          <a:off x="337589" y="1971040"/>
          <a:ext cx="11509200" cy="211267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335280">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Q9. Did you feel your NHS mental health team listened to what you had to 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Q18. Has your NHS mental health team supported you to make decisions about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Q21_1. Have any of the following been discussed with you about your medication? Purpose of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Q21_2. Have any of the following been discussed with you about your medication? Benefits of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Q29. Thinking about the last time you contacted NHS mental health crisis support, did you get the help you needed?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Q32_1. In the last 12 months, did your NHS mental health team give you any help or advice with finding support for…Joining a group (e.g. art, sport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Q32_2. In the last 12 months, did your NHS mental health team give you any help or advice with finding support for…Finding or keeping 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89649295"/>
              </p:ext>
            </p:extLst>
          </p:nvPr>
        </p:nvGraphicFramePr>
        <p:xfrm>
          <a:off x="338737" y="1935306"/>
          <a:ext cx="11509200" cy="2870447"/>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Q8. Were you given enough time to discuss your needs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Q11. Did your NHS mental health team consider how areas of your life impact your 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Q13. Did your mental health team tell you who to contact if you had any questions or concerns about your care or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Q14. Did your NHS mental health team treat you with care and compassion?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Q15. Did your NHS mental health team involve you in a plan for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Q16. Were you given a choice on how your care and treatment would be delivered?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 In the last 12 months, has your NHS mental health team asked you how you are getting on with your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Q26. Would you know who to contact out of office hours within the NHS if you had a crisis?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Q31. In the last 12 months, has your NHS mental health team supported you with your physical health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Q33. Have NHS mental health services involved a member of your family or someone else close to you as much as you would like?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Q34. Has your NHS mental health team asked if you need support to access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4271036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86585"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28384"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187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28384"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891499"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95</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2551913359"/>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6" y="1580901"/>
            <a:ext cx="2912608"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417799765"/>
              </p:ext>
            </p:extLst>
          </p:nvPr>
        </p:nvGraphicFramePr>
        <p:xfrm>
          <a:off x="4536935" y="1929304"/>
          <a:ext cx="3464268" cy="185470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4" y="4147438"/>
            <a:ext cx="290495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assigned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1743585594"/>
              </p:ext>
            </p:extLst>
          </p:nvPr>
        </p:nvGraphicFramePr>
        <p:xfrm>
          <a:off x="4587565" y="4725261"/>
          <a:ext cx="3413638"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5</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3234029717"/>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4175022386"/>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28384"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 name="Title 51">
            <a:extLst>
              <a:ext uri="{FF2B5EF4-FFF2-40B4-BE49-F238E27FC236}">
                <a16:creationId xmlns:a16="http://schemas.microsoft.com/office/drawing/2014/main" id="{F5761F0F-A78C-457E-47E3-335E7904D5F7}"/>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19" name="Rectangle 18">
            <a:extLst>
              <a:ext uri="{FF2B5EF4-FFF2-40B4-BE49-F238E27FC236}">
                <a16:creationId xmlns:a16="http://schemas.microsoft.com/office/drawing/2014/main" id="{9E69F1CB-0309-CB7F-37FB-72ACC98DD87C}"/>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669668" cy="4456146"/>
            <a:chOff x="378640" y="1261182"/>
            <a:chExt cx="5669668"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3251228976"/>
                </p:ext>
              </p:extLst>
            </p:nvPr>
          </p:nvGraphicFramePr>
          <p:xfrm>
            <a:off x="378640" y="2483224"/>
            <a:ext cx="5605200" cy="3204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3598008019"/>
              </p:ext>
            </p:extLst>
          </p:nvPr>
        </p:nvGraphicFramePr>
        <p:xfrm>
          <a:off x="6071811" y="2493498"/>
          <a:ext cx="5700220" cy="310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28493</TotalTime>
  <Words>9258</Words>
  <Application>Microsoft Office PowerPoint</Application>
  <PresentationFormat>Widescreen</PresentationFormat>
  <Paragraphs>1063</Paragraphs>
  <Slides>69</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Arial Black</vt:lpstr>
      <vt:lpstr>Calibri</vt:lpstr>
      <vt:lpstr>Calibri Light</vt:lpstr>
      <vt:lpstr>Courier New</vt:lpstr>
      <vt:lpstr>Wingdings</vt:lpstr>
      <vt:lpstr>Office Theme</vt:lpstr>
      <vt:lpstr>Birmingham and Solihull Mental Health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 </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Your care </vt:lpstr>
      <vt:lpstr>Section 3. Your care (continued)</vt:lpstr>
      <vt:lpstr>Section 3. Your care (continued)</vt:lpstr>
      <vt:lpstr>Section 4. Medication</vt:lpstr>
      <vt:lpstr>Section 4. Medication (continued)</vt:lpstr>
      <vt:lpstr>Section 4. Medication (continued)</vt:lpstr>
      <vt:lpstr>Section 5. Psychological therapies </vt:lpstr>
      <vt:lpstr>Section 5. Psychological therapies (continued)</vt:lpstr>
      <vt:lpstr>Section 6. Crisis care support </vt:lpstr>
      <vt:lpstr>Section 6. Crisis care support (continued)</vt:lpstr>
      <vt:lpstr>Section 7. Crisis care access </vt:lpstr>
      <vt:lpstr>Section 7. Crisis care access (continued)</vt:lpstr>
      <vt:lpstr>Section 8. Support with other areas of life</vt:lpstr>
      <vt:lpstr>Section 8. Support with other areas of life (continued)</vt:lpstr>
      <vt:lpstr>Section 8. Support with other areas of life (continued)</vt:lpstr>
      <vt:lpstr>Section 9. Support in accessing care </vt:lpstr>
      <vt:lpstr>Section 9. Support in accessing care (continued)</vt:lpstr>
      <vt:lpstr>Section 10. Respect, dignity and compassion </vt:lpstr>
      <vt:lpstr>Section 10. Respect, dignity and compassion (continued)</vt:lpstr>
      <vt:lpstr>Section 11. Overall experience</vt:lpstr>
      <vt:lpstr>Section 11. Overall experience (continued)</vt:lpstr>
      <vt:lpstr>Section 12. Feedback </vt:lpstr>
      <vt:lpstr>Section 12. Feedback (continued)</vt:lpstr>
      <vt:lpstr>Change over time</vt:lpstr>
      <vt:lpstr>How to interpret change over time in this report</vt:lpstr>
      <vt:lpstr>Section 1. Support while waiting</vt:lpstr>
      <vt:lpstr>Section 2. Mental health team</vt:lpstr>
      <vt:lpstr>Section 2. Mental health team (continued)</vt:lpstr>
      <vt:lpstr>Section 2. Mental health team (continued)</vt:lpstr>
      <vt:lpstr>Section 3. Your care</vt:lpstr>
      <vt:lpstr>Section 3. Your care (continued)</vt:lpstr>
      <vt:lpstr>Section 4. Medication</vt:lpstr>
      <vt:lpstr>Section 5. Psychological therapies</vt:lpstr>
      <vt:lpstr>Section 6. Crisis care support</vt:lpstr>
      <vt:lpstr>Section 7. Crisis care access</vt:lpstr>
      <vt:lpstr>Section 8. Support with other areas of life</vt:lpstr>
      <vt:lpstr>Section 8. Support with other areas of life (continued)</vt:lpstr>
      <vt:lpstr>Section 9. Support in accessing care</vt:lpstr>
      <vt:lpstr>Section 10. Respect, dignity and compassion</vt:lpstr>
      <vt:lpstr>Section 11. Overall experience</vt:lpstr>
      <vt:lpstr>Section 12.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Samantha Guymer</cp:lastModifiedBy>
  <cp:revision>917</cp:revision>
  <dcterms:created xsi:type="dcterms:W3CDTF">2021-03-04T09:52:26Z</dcterms:created>
  <dcterms:modified xsi:type="dcterms:W3CDTF">2026-02-03T15:23:57Z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